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53"/>
  </p:notesMasterIdLst>
  <p:handoutMasterIdLst>
    <p:handoutMasterId r:id="rId54"/>
  </p:handoutMasterIdLst>
  <p:sldIdLst>
    <p:sldId id="573" r:id="rId3"/>
    <p:sldId id="644" r:id="rId4"/>
    <p:sldId id="646" r:id="rId5"/>
    <p:sldId id="647" r:id="rId6"/>
    <p:sldId id="574" r:id="rId7"/>
    <p:sldId id="588" r:id="rId8"/>
    <p:sldId id="589" r:id="rId9"/>
    <p:sldId id="590" r:id="rId10"/>
    <p:sldId id="591" r:id="rId11"/>
    <p:sldId id="592" r:id="rId12"/>
    <p:sldId id="593" r:id="rId13"/>
    <p:sldId id="594" r:id="rId14"/>
    <p:sldId id="595" r:id="rId15"/>
    <p:sldId id="596" r:id="rId16"/>
    <p:sldId id="597" r:id="rId17"/>
    <p:sldId id="598" r:id="rId18"/>
    <p:sldId id="599" r:id="rId19"/>
    <p:sldId id="600" r:id="rId20"/>
    <p:sldId id="601" r:id="rId21"/>
    <p:sldId id="602" r:id="rId22"/>
    <p:sldId id="603" r:id="rId23"/>
    <p:sldId id="604" r:id="rId24"/>
    <p:sldId id="605" r:id="rId25"/>
    <p:sldId id="606" r:id="rId26"/>
    <p:sldId id="607" r:id="rId27"/>
    <p:sldId id="608" r:id="rId28"/>
    <p:sldId id="609" r:id="rId29"/>
    <p:sldId id="610" r:id="rId30"/>
    <p:sldId id="611" r:id="rId31"/>
    <p:sldId id="612" r:id="rId32"/>
    <p:sldId id="613" r:id="rId33"/>
    <p:sldId id="614" r:id="rId34"/>
    <p:sldId id="627" r:id="rId35"/>
    <p:sldId id="626" r:id="rId36"/>
    <p:sldId id="628" r:id="rId37"/>
    <p:sldId id="629" r:id="rId38"/>
    <p:sldId id="630" r:id="rId39"/>
    <p:sldId id="631" r:id="rId40"/>
    <p:sldId id="632" r:id="rId41"/>
    <p:sldId id="633" r:id="rId42"/>
    <p:sldId id="634" r:id="rId43"/>
    <p:sldId id="635" r:id="rId44"/>
    <p:sldId id="636" r:id="rId45"/>
    <p:sldId id="637" r:id="rId46"/>
    <p:sldId id="638" r:id="rId47"/>
    <p:sldId id="639" r:id="rId48"/>
    <p:sldId id="641" r:id="rId49"/>
    <p:sldId id="642" r:id="rId50"/>
    <p:sldId id="645" r:id="rId51"/>
    <p:sldId id="556" r:id="rId52"/>
  </p:sldIdLst>
  <p:sldSz cx="9144000" cy="6858000" type="screen4x3"/>
  <p:notesSz cx="7099300" cy="10234613"/>
  <p:defaultTextStyle>
    <a:defPPr>
      <a:defRPr lang="de-DE"/>
    </a:defPPr>
    <a:lvl1pPr algn="l" rtl="0" eaLnBrk="0" fontAlgn="base" hangingPunct="0">
      <a:spcBef>
        <a:spcPct val="0"/>
      </a:spcBef>
      <a:spcAft>
        <a:spcPct val="0"/>
      </a:spcAft>
      <a:defRPr sz="1600" b="1" kern="1200">
        <a:solidFill>
          <a:srgbClr val="000060"/>
        </a:solidFill>
        <a:latin typeface="Arial" panose="020B0604020202020204" pitchFamily="34" charset="0"/>
        <a:ea typeface="+mn-ea"/>
        <a:cs typeface="+mn-cs"/>
      </a:defRPr>
    </a:lvl1pPr>
    <a:lvl2pPr marL="457200" algn="l" rtl="0" eaLnBrk="0" fontAlgn="base" hangingPunct="0">
      <a:spcBef>
        <a:spcPct val="0"/>
      </a:spcBef>
      <a:spcAft>
        <a:spcPct val="0"/>
      </a:spcAft>
      <a:defRPr sz="1600" b="1" kern="1200">
        <a:solidFill>
          <a:srgbClr val="000060"/>
        </a:solidFill>
        <a:latin typeface="Arial" panose="020B0604020202020204" pitchFamily="34" charset="0"/>
        <a:ea typeface="+mn-ea"/>
        <a:cs typeface="+mn-cs"/>
      </a:defRPr>
    </a:lvl2pPr>
    <a:lvl3pPr marL="914400" algn="l" rtl="0" eaLnBrk="0" fontAlgn="base" hangingPunct="0">
      <a:spcBef>
        <a:spcPct val="0"/>
      </a:spcBef>
      <a:spcAft>
        <a:spcPct val="0"/>
      </a:spcAft>
      <a:defRPr sz="1600" b="1" kern="1200">
        <a:solidFill>
          <a:srgbClr val="000060"/>
        </a:solidFill>
        <a:latin typeface="Arial" panose="020B0604020202020204" pitchFamily="34" charset="0"/>
        <a:ea typeface="+mn-ea"/>
        <a:cs typeface="+mn-cs"/>
      </a:defRPr>
    </a:lvl3pPr>
    <a:lvl4pPr marL="1371600" algn="l" rtl="0" eaLnBrk="0" fontAlgn="base" hangingPunct="0">
      <a:spcBef>
        <a:spcPct val="0"/>
      </a:spcBef>
      <a:spcAft>
        <a:spcPct val="0"/>
      </a:spcAft>
      <a:defRPr sz="1600" b="1" kern="1200">
        <a:solidFill>
          <a:srgbClr val="000060"/>
        </a:solidFill>
        <a:latin typeface="Arial" panose="020B0604020202020204" pitchFamily="34" charset="0"/>
        <a:ea typeface="+mn-ea"/>
        <a:cs typeface="+mn-cs"/>
      </a:defRPr>
    </a:lvl4pPr>
    <a:lvl5pPr marL="1828800" algn="l" rtl="0" eaLnBrk="0" fontAlgn="base" hangingPunct="0">
      <a:spcBef>
        <a:spcPct val="0"/>
      </a:spcBef>
      <a:spcAft>
        <a:spcPct val="0"/>
      </a:spcAft>
      <a:defRPr sz="1600" b="1" kern="1200">
        <a:solidFill>
          <a:srgbClr val="000060"/>
        </a:solidFill>
        <a:latin typeface="Arial" panose="020B0604020202020204" pitchFamily="34" charset="0"/>
        <a:ea typeface="+mn-ea"/>
        <a:cs typeface="+mn-cs"/>
      </a:defRPr>
    </a:lvl5pPr>
    <a:lvl6pPr marL="2286000" algn="l" defTabSz="914400" rtl="0" eaLnBrk="1" latinLnBrk="0" hangingPunct="1">
      <a:defRPr sz="1600" b="1" kern="1200">
        <a:solidFill>
          <a:srgbClr val="000060"/>
        </a:solidFill>
        <a:latin typeface="Arial" panose="020B0604020202020204" pitchFamily="34" charset="0"/>
        <a:ea typeface="+mn-ea"/>
        <a:cs typeface="+mn-cs"/>
      </a:defRPr>
    </a:lvl6pPr>
    <a:lvl7pPr marL="2743200" algn="l" defTabSz="914400" rtl="0" eaLnBrk="1" latinLnBrk="0" hangingPunct="1">
      <a:defRPr sz="1600" b="1" kern="1200">
        <a:solidFill>
          <a:srgbClr val="000060"/>
        </a:solidFill>
        <a:latin typeface="Arial" panose="020B0604020202020204" pitchFamily="34" charset="0"/>
        <a:ea typeface="+mn-ea"/>
        <a:cs typeface="+mn-cs"/>
      </a:defRPr>
    </a:lvl7pPr>
    <a:lvl8pPr marL="3200400" algn="l" defTabSz="914400" rtl="0" eaLnBrk="1" latinLnBrk="0" hangingPunct="1">
      <a:defRPr sz="1600" b="1" kern="1200">
        <a:solidFill>
          <a:srgbClr val="000060"/>
        </a:solidFill>
        <a:latin typeface="Arial" panose="020B0604020202020204" pitchFamily="34" charset="0"/>
        <a:ea typeface="+mn-ea"/>
        <a:cs typeface="+mn-cs"/>
      </a:defRPr>
    </a:lvl8pPr>
    <a:lvl9pPr marL="3657600" algn="l" defTabSz="914400" rtl="0" eaLnBrk="1" latinLnBrk="0" hangingPunct="1">
      <a:defRPr sz="1600" b="1" kern="1200">
        <a:solidFill>
          <a:srgbClr val="000060"/>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6C820"/>
    <a:srgbClr val="00142A"/>
    <a:srgbClr val="FCF3A2"/>
    <a:srgbClr val="F8E31E"/>
    <a:srgbClr val="001B36"/>
    <a:srgbClr val="001326"/>
    <a:srgbClr val="001932"/>
    <a:srgbClr val="FB71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65" autoAdjust="0"/>
    <p:restoredTop sz="93668" autoAdjust="0"/>
  </p:normalViewPr>
  <p:slideViewPr>
    <p:cSldViewPr>
      <p:cViewPr varScale="1">
        <p:scale>
          <a:sx n="83" d="100"/>
          <a:sy n="83" d="100"/>
        </p:scale>
        <p:origin x="774" y="84"/>
      </p:cViewPr>
      <p:guideLst>
        <p:guide orient="horz" pos="2160"/>
        <p:guide pos="2880"/>
      </p:guideLst>
    </p:cSldViewPr>
  </p:slideViewPr>
  <p:outlineViewPr>
    <p:cViewPr>
      <p:scale>
        <a:sx n="50" d="100"/>
        <a:sy n="50"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1987" y="-72"/>
      </p:cViewPr>
      <p:guideLst>
        <p:guide orient="horz" pos="3224"/>
        <p:guide pos="223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_rels/viewProps.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74988" cy="512763"/>
          </a:xfrm>
          <a:prstGeom prst="rect">
            <a:avLst/>
          </a:prstGeom>
          <a:noFill/>
          <a:ln w="9525">
            <a:noFill/>
            <a:miter lim="800000"/>
            <a:headEnd/>
            <a:tailEnd/>
          </a:ln>
          <a:effectLst/>
        </p:spPr>
        <p:txBody>
          <a:bodyPr vert="horz" wrap="square" lIns="94765" tIns="47382" rIns="94765" bIns="47382" numCol="1" anchor="t" anchorCtr="0" compatLnSpc="1">
            <a:prstTxWarp prst="textNoShape">
              <a:avLst/>
            </a:prstTxWarp>
          </a:bodyPr>
          <a:lstStyle>
            <a:lvl1pPr defTabSz="948367" eaLnBrk="1" hangingPunct="1">
              <a:defRPr sz="1300" b="0">
                <a:solidFill>
                  <a:schemeClr val="tx1"/>
                </a:solidFill>
              </a:defRPr>
            </a:lvl1pPr>
          </a:lstStyle>
          <a:p>
            <a:pPr>
              <a:defRPr/>
            </a:pPr>
            <a:endParaRPr lang="de-DE"/>
          </a:p>
        </p:txBody>
      </p:sp>
      <p:sp>
        <p:nvSpPr>
          <p:cNvPr id="15363" name="Rectangle 3"/>
          <p:cNvSpPr>
            <a:spLocks noGrp="1" noChangeArrowheads="1"/>
          </p:cNvSpPr>
          <p:nvPr>
            <p:ph type="dt" sz="quarter" idx="1"/>
          </p:nvPr>
        </p:nvSpPr>
        <p:spPr bwMode="auto">
          <a:xfrm>
            <a:off x="4024313" y="0"/>
            <a:ext cx="3074987" cy="512763"/>
          </a:xfrm>
          <a:prstGeom prst="rect">
            <a:avLst/>
          </a:prstGeom>
          <a:noFill/>
          <a:ln w="9525">
            <a:noFill/>
            <a:miter lim="800000"/>
            <a:headEnd/>
            <a:tailEnd/>
          </a:ln>
          <a:effectLst/>
        </p:spPr>
        <p:txBody>
          <a:bodyPr vert="horz" wrap="square" lIns="94765" tIns="47382" rIns="94765" bIns="47382" numCol="1" anchor="t" anchorCtr="0" compatLnSpc="1">
            <a:prstTxWarp prst="textNoShape">
              <a:avLst/>
            </a:prstTxWarp>
          </a:bodyPr>
          <a:lstStyle>
            <a:lvl1pPr algn="r" defTabSz="948367" eaLnBrk="1" hangingPunct="1">
              <a:defRPr sz="1300" b="0">
                <a:solidFill>
                  <a:schemeClr val="tx1"/>
                </a:solidFill>
              </a:defRPr>
            </a:lvl1pPr>
          </a:lstStyle>
          <a:p>
            <a:pPr>
              <a:defRPr/>
            </a:pPr>
            <a:endParaRPr lang="de-DE"/>
          </a:p>
        </p:txBody>
      </p:sp>
      <p:sp>
        <p:nvSpPr>
          <p:cNvPr id="15364" name="Rectangle 4"/>
          <p:cNvSpPr>
            <a:spLocks noGrp="1" noChangeArrowheads="1"/>
          </p:cNvSpPr>
          <p:nvPr>
            <p:ph type="ftr" sz="quarter" idx="2"/>
          </p:nvPr>
        </p:nvSpPr>
        <p:spPr bwMode="auto">
          <a:xfrm>
            <a:off x="0" y="9721850"/>
            <a:ext cx="3074988" cy="512763"/>
          </a:xfrm>
          <a:prstGeom prst="rect">
            <a:avLst/>
          </a:prstGeom>
          <a:noFill/>
          <a:ln w="9525">
            <a:noFill/>
            <a:miter lim="800000"/>
            <a:headEnd/>
            <a:tailEnd/>
          </a:ln>
          <a:effectLst/>
        </p:spPr>
        <p:txBody>
          <a:bodyPr vert="horz" wrap="square" lIns="94765" tIns="47382" rIns="94765" bIns="47382" numCol="1" anchor="b" anchorCtr="0" compatLnSpc="1">
            <a:prstTxWarp prst="textNoShape">
              <a:avLst/>
            </a:prstTxWarp>
          </a:bodyPr>
          <a:lstStyle>
            <a:lvl1pPr defTabSz="948367" eaLnBrk="1" hangingPunct="1">
              <a:defRPr sz="1300" b="0">
                <a:solidFill>
                  <a:schemeClr val="tx1"/>
                </a:solidFill>
              </a:defRPr>
            </a:lvl1pPr>
          </a:lstStyle>
          <a:p>
            <a:pPr>
              <a:defRPr/>
            </a:pPr>
            <a:endParaRPr lang="de-DE"/>
          </a:p>
        </p:txBody>
      </p:sp>
      <p:sp>
        <p:nvSpPr>
          <p:cNvPr id="15365" name="Rectangle 5"/>
          <p:cNvSpPr>
            <a:spLocks noGrp="1" noChangeArrowheads="1"/>
          </p:cNvSpPr>
          <p:nvPr>
            <p:ph type="sldNum" sz="quarter" idx="3"/>
          </p:nvPr>
        </p:nvSpPr>
        <p:spPr bwMode="auto">
          <a:xfrm>
            <a:off x="4024313" y="9721850"/>
            <a:ext cx="3074987" cy="512763"/>
          </a:xfrm>
          <a:prstGeom prst="rect">
            <a:avLst/>
          </a:prstGeom>
          <a:noFill/>
          <a:ln w="9525">
            <a:noFill/>
            <a:miter lim="800000"/>
            <a:headEnd/>
            <a:tailEnd/>
          </a:ln>
          <a:effectLst/>
        </p:spPr>
        <p:txBody>
          <a:bodyPr vert="horz" wrap="square" lIns="94765" tIns="47382" rIns="94765" bIns="47382" numCol="1" anchor="b" anchorCtr="0" compatLnSpc="1">
            <a:prstTxWarp prst="textNoShape">
              <a:avLst/>
            </a:prstTxWarp>
          </a:bodyPr>
          <a:lstStyle>
            <a:lvl1pPr algn="r" defTabSz="947738" eaLnBrk="1" hangingPunct="1">
              <a:defRPr sz="1300" b="0">
                <a:solidFill>
                  <a:schemeClr val="tx1"/>
                </a:solidFill>
              </a:defRPr>
            </a:lvl1pPr>
          </a:lstStyle>
          <a:p>
            <a:pPr>
              <a:defRPr/>
            </a:pPr>
            <a:fld id="{DE21404D-2443-4592-8A1D-9737DD463CCF}" type="slidenum">
              <a:rPr lang="de-DE" altLang="de-DE"/>
              <a:pPr>
                <a:defRPr/>
              </a:pPr>
              <a:t>‹Nr.›</a:t>
            </a:fld>
            <a:endParaRPr lang="de-DE" altLang="de-DE"/>
          </a:p>
        </p:txBody>
      </p:sp>
    </p:spTree>
    <p:extLst>
      <p:ext uri="{BB962C8B-B14F-4D97-AF65-F5344CB8AC3E}">
        <p14:creationId xmlns:p14="http://schemas.microsoft.com/office/powerpoint/2010/main" val="39977522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74988" cy="512763"/>
          </a:xfrm>
          <a:prstGeom prst="rect">
            <a:avLst/>
          </a:prstGeom>
          <a:noFill/>
          <a:ln w="9525">
            <a:noFill/>
            <a:miter lim="800000"/>
            <a:headEnd/>
            <a:tailEnd/>
          </a:ln>
          <a:effectLst/>
        </p:spPr>
        <p:txBody>
          <a:bodyPr vert="horz" wrap="square" lIns="94765" tIns="47382" rIns="94765" bIns="47382" numCol="1" anchor="t" anchorCtr="0" compatLnSpc="1">
            <a:prstTxWarp prst="textNoShape">
              <a:avLst/>
            </a:prstTxWarp>
          </a:bodyPr>
          <a:lstStyle>
            <a:lvl1pPr defTabSz="948367" eaLnBrk="1" hangingPunct="1">
              <a:defRPr sz="1300" b="0">
                <a:solidFill>
                  <a:schemeClr val="tx1"/>
                </a:solidFill>
              </a:defRPr>
            </a:lvl1pPr>
          </a:lstStyle>
          <a:p>
            <a:pPr>
              <a:defRPr/>
            </a:pPr>
            <a:endParaRPr lang="de-DE"/>
          </a:p>
        </p:txBody>
      </p:sp>
      <p:sp>
        <p:nvSpPr>
          <p:cNvPr id="17411" name="Rectangle 3"/>
          <p:cNvSpPr>
            <a:spLocks noGrp="1" noChangeArrowheads="1"/>
          </p:cNvSpPr>
          <p:nvPr>
            <p:ph type="dt" idx="1"/>
          </p:nvPr>
        </p:nvSpPr>
        <p:spPr bwMode="auto">
          <a:xfrm>
            <a:off x="4024313" y="0"/>
            <a:ext cx="3074987" cy="512763"/>
          </a:xfrm>
          <a:prstGeom prst="rect">
            <a:avLst/>
          </a:prstGeom>
          <a:noFill/>
          <a:ln w="9525">
            <a:noFill/>
            <a:miter lim="800000"/>
            <a:headEnd/>
            <a:tailEnd/>
          </a:ln>
          <a:effectLst/>
        </p:spPr>
        <p:txBody>
          <a:bodyPr vert="horz" wrap="square" lIns="94765" tIns="47382" rIns="94765" bIns="47382" numCol="1" anchor="t" anchorCtr="0" compatLnSpc="1">
            <a:prstTxWarp prst="textNoShape">
              <a:avLst/>
            </a:prstTxWarp>
          </a:bodyPr>
          <a:lstStyle>
            <a:lvl1pPr algn="r" defTabSz="948367" eaLnBrk="1" hangingPunct="1">
              <a:defRPr sz="1300" b="0">
                <a:solidFill>
                  <a:schemeClr val="tx1"/>
                </a:solidFill>
              </a:defRPr>
            </a:lvl1pPr>
          </a:lstStyle>
          <a:p>
            <a:pPr>
              <a:defRPr/>
            </a:pPr>
            <a:endParaRPr lang="de-DE"/>
          </a:p>
        </p:txBody>
      </p:sp>
      <p:sp>
        <p:nvSpPr>
          <p:cNvPr id="4100" name="Rectangle 4"/>
          <p:cNvSpPr>
            <a:spLocks noChangeArrowheads="1" noTextEdit="1"/>
          </p:cNvSpPr>
          <p:nvPr>
            <p:ph type="sldImg" idx="2"/>
          </p:nvPr>
        </p:nvSpPr>
        <p:spPr bwMode="auto">
          <a:xfrm>
            <a:off x="992188" y="768350"/>
            <a:ext cx="5116512"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3" name="Rectangle 5"/>
          <p:cNvSpPr>
            <a:spLocks noGrp="1" noChangeArrowheads="1"/>
          </p:cNvSpPr>
          <p:nvPr>
            <p:ph type="body" sz="quarter" idx="3"/>
          </p:nvPr>
        </p:nvSpPr>
        <p:spPr bwMode="auto">
          <a:xfrm>
            <a:off x="946150" y="4862513"/>
            <a:ext cx="5207000" cy="4603750"/>
          </a:xfrm>
          <a:prstGeom prst="rect">
            <a:avLst/>
          </a:prstGeom>
          <a:noFill/>
          <a:ln w="9525">
            <a:noFill/>
            <a:miter lim="800000"/>
            <a:headEnd/>
            <a:tailEnd/>
          </a:ln>
          <a:effectLst/>
        </p:spPr>
        <p:txBody>
          <a:bodyPr vert="horz" wrap="square" lIns="94765" tIns="47382" rIns="94765" bIns="47382" numCol="1" anchor="t" anchorCtr="0" compatLnSpc="1">
            <a:prstTxWarp prst="textNoShape">
              <a:avLst/>
            </a:prstTxWarp>
          </a:bodyPr>
          <a:lstStyle/>
          <a:p>
            <a:pPr lvl="0"/>
            <a:r>
              <a:rPr lang="de-DE" noProof="0" smtClean="0"/>
              <a:t>Klicken Sie, um die Formate des Vorlagentextes zu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17414" name="Rectangle 6"/>
          <p:cNvSpPr>
            <a:spLocks noGrp="1" noChangeArrowheads="1"/>
          </p:cNvSpPr>
          <p:nvPr>
            <p:ph type="ftr" sz="quarter" idx="4"/>
          </p:nvPr>
        </p:nvSpPr>
        <p:spPr bwMode="auto">
          <a:xfrm>
            <a:off x="0" y="9721850"/>
            <a:ext cx="3074988" cy="512763"/>
          </a:xfrm>
          <a:prstGeom prst="rect">
            <a:avLst/>
          </a:prstGeom>
          <a:noFill/>
          <a:ln w="9525">
            <a:noFill/>
            <a:miter lim="800000"/>
            <a:headEnd/>
            <a:tailEnd/>
          </a:ln>
          <a:effectLst/>
        </p:spPr>
        <p:txBody>
          <a:bodyPr vert="horz" wrap="square" lIns="94765" tIns="47382" rIns="94765" bIns="47382" numCol="1" anchor="b" anchorCtr="0" compatLnSpc="1">
            <a:prstTxWarp prst="textNoShape">
              <a:avLst/>
            </a:prstTxWarp>
          </a:bodyPr>
          <a:lstStyle>
            <a:lvl1pPr defTabSz="948367" eaLnBrk="1" hangingPunct="1">
              <a:defRPr sz="1300" b="0">
                <a:solidFill>
                  <a:schemeClr val="tx1"/>
                </a:solidFill>
              </a:defRPr>
            </a:lvl1pPr>
          </a:lstStyle>
          <a:p>
            <a:pPr>
              <a:defRPr/>
            </a:pPr>
            <a:endParaRPr lang="de-DE"/>
          </a:p>
        </p:txBody>
      </p:sp>
      <p:sp>
        <p:nvSpPr>
          <p:cNvPr id="17415" name="Rectangle 7"/>
          <p:cNvSpPr>
            <a:spLocks noGrp="1" noChangeArrowheads="1"/>
          </p:cNvSpPr>
          <p:nvPr>
            <p:ph type="sldNum" sz="quarter" idx="5"/>
          </p:nvPr>
        </p:nvSpPr>
        <p:spPr bwMode="auto">
          <a:xfrm>
            <a:off x="4024313" y="9721850"/>
            <a:ext cx="3074987" cy="512763"/>
          </a:xfrm>
          <a:prstGeom prst="rect">
            <a:avLst/>
          </a:prstGeom>
          <a:noFill/>
          <a:ln w="9525">
            <a:noFill/>
            <a:miter lim="800000"/>
            <a:headEnd/>
            <a:tailEnd/>
          </a:ln>
          <a:effectLst/>
        </p:spPr>
        <p:txBody>
          <a:bodyPr vert="horz" wrap="square" lIns="94765" tIns="47382" rIns="94765" bIns="47382" numCol="1" anchor="b" anchorCtr="0" compatLnSpc="1">
            <a:prstTxWarp prst="textNoShape">
              <a:avLst/>
            </a:prstTxWarp>
          </a:bodyPr>
          <a:lstStyle>
            <a:lvl1pPr algn="r" defTabSz="947738" eaLnBrk="1" hangingPunct="1">
              <a:defRPr sz="1300" b="0">
                <a:solidFill>
                  <a:schemeClr val="tx1"/>
                </a:solidFill>
              </a:defRPr>
            </a:lvl1pPr>
          </a:lstStyle>
          <a:p>
            <a:pPr>
              <a:defRPr/>
            </a:pPr>
            <a:fld id="{2BEDA12F-5588-4151-B815-D64FD03BD4D4}" type="slidenum">
              <a:rPr lang="de-DE" altLang="de-DE"/>
              <a:pPr>
                <a:defRPr/>
              </a:pPr>
              <a:t>‹Nr.›</a:t>
            </a:fld>
            <a:endParaRPr lang="de-DE" altLang="de-DE"/>
          </a:p>
        </p:txBody>
      </p:sp>
    </p:spTree>
    <p:extLst>
      <p:ext uri="{BB962C8B-B14F-4D97-AF65-F5344CB8AC3E}">
        <p14:creationId xmlns:p14="http://schemas.microsoft.com/office/powerpoint/2010/main" val="9612720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lienbildplatzhalter 1"/>
          <p:cNvSpPr>
            <a:spLocks noGrp="1" noRot="1" noChangeAspect="1" noTextEdit="1"/>
          </p:cNvSpPr>
          <p:nvPr>
            <p:ph type="sldImg"/>
          </p:nvPr>
        </p:nvSpPr>
        <p:spPr>
          <a:ln/>
        </p:spPr>
      </p:sp>
      <p:sp>
        <p:nvSpPr>
          <p:cNvPr id="81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81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1600" b="1">
                <a:solidFill>
                  <a:srgbClr val="000060"/>
                </a:solidFill>
                <a:latin typeface="Arial" panose="020B0604020202020204" pitchFamily="34" charset="0"/>
              </a:defRPr>
            </a:lvl1pPr>
            <a:lvl2pPr marL="742950" indent="-285750" defTabSz="947738">
              <a:defRPr sz="1600" b="1">
                <a:solidFill>
                  <a:srgbClr val="000060"/>
                </a:solidFill>
                <a:latin typeface="Arial" panose="020B0604020202020204" pitchFamily="34" charset="0"/>
              </a:defRPr>
            </a:lvl2pPr>
            <a:lvl3pPr marL="1143000" indent="-228600" defTabSz="947738">
              <a:defRPr sz="1600" b="1">
                <a:solidFill>
                  <a:srgbClr val="000060"/>
                </a:solidFill>
                <a:latin typeface="Arial" panose="020B0604020202020204" pitchFamily="34" charset="0"/>
              </a:defRPr>
            </a:lvl3pPr>
            <a:lvl4pPr marL="1600200" indent="-228600" defTabSz="947738">
              <a:defRPr sz="1600" b="1">
                <a:solidFill>
                  <a:srgbClr val="000060"/>
                </a:solidFill>
                <a:latin typeface="Arial" panose="020B0604020202020204" pitchFamily="34" charset="0"/>
              </a:defRPr>
            </a:lvl4pPr>
            <a:lvl5pPr marL="2057400" indent="-228600" defTabSz="947738">
              <a:defRPr sz="1600" b="1">
                <a:solidFill>
                  <a:srgbClr val="000060"/>
                </a:solidFill>
                <a:latin typeface="Arial" panose="020B0604020202020204" pitchFamily="34" charset="0"/>
              </a:defRPr>
            </a:lvl5pPr>
            <a:lvl6pPr marL="2514600" indent="-228600" defTabSz="947738"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947738"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947738"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947738" eaLnBrk="0" fontAlgn="base" hangingPunct="0">
              <a:spcBef>
                <a:spcPct val="0"/>
              </a:spcBef>
              <a:spcAft>
                <a:spcPct val="0"/>
              </a:spcAft>
              <a:defRPr sz="1600" b="1">
                <a:solidFill>
                  <a:srgbClr val="000060"/>
                </a:solidFill>
                <a:latin typeface="Arial" panose="020B0604020202020204" pitchFamily="34" charset="0"/>
              </a:defRPr>
            </a:lvl9pPr>
          </a:lstStyle>
          <a:p>
            <a:fld id="{8C41E116-A145-4F96-B54D-DD368EEBBF49}" type="slidenum">
              <a:rPr lang="de-DE" altLang="de-DE" sz="1300" b="0" smtClean="0">
                <a:solidFill>
                  <a:schemeClr val="tx1"/>
                </a:solidFill>
              </a:rPr>
              <a:pPr/>
              <a:t>2</a:t>
            </a:fld>
            <a:endParaRPr lang="de-DE" altLang="de-DE" sz="1300" b="0" smtClean="0">
              <a:solidFill>
                <a:schemeClr val="tx1"/>
              </a:solidFill>
            </a:endParaRPr>
          </a:p>
        </p:txBody>
      </p:sp>
    </p:spTree>
    <p:extLst>
      <p:ext uri="{BB962C8B-B14F-4D97-AF65-F5344CB8AC3E}">
        <p14:creationId xmlns:p14="http://schemas.microsoft.com/office/powerpoint/2010/main" val="4167177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lienbildplatzhalter 1"/>
          <p:cNvSpPr>
            <a:spLocks noGrp="1" noRot="1" noChangeAspect="1" noTextEdit="1"/>
          </p:cNvSpPr>
          <p:nvPr>
            <p:ph type="sldImg"/>
          </p:nvPr>
        </p:nvSpPr>
        <p:spPr>
          <a:ln/>
        </p:spPr>
      </p:sp>
      <p:sp>
        <p:nvSpPr>
          <p:cNvPr id="1024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1024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1600" b="1">
                <a:solidFill>
                  <a:srgbClr val="000060"/>
                </a:solidFill>
                <a:latin typeface="Arial" panose="020B0604020202020204" pitchFamily="34" charset="0"/>
              </a:defRPr>
            </a:lvl1pPr>
            <a:lvl2pPr marL="742950" indent="-285750" defTabSz="947738">
              <a:defRPr sz="1600" b="1">
                <a:solidFill>
                  <a:srgbClr val="000060"/>
                </a:solidFill>
                <a:latin typeface="Arial" panose="020B0604020202020204" pitchFamily="34" charset="0"/>
              </a:defRPr>
            </a:lvl2pPr>
            <a:lvl3pPr marL="1143000" indent="-228600" defTabSz="947738">
              <a:defRPr sz="1600" b="1">
                <a:solidFill>
                  <a:srgbClr val="000060"/>
                </a:solidFill>
                <a:latin typeface="Arial" panose="020B0604020202020204" pitchFamily="34" charset="0"/>
              </a:defRPr>
            </a:lvl3pPr>
            <a:lvl4pPr marL="1600200" indent="-228600" defTabSz="947738">
              <a:defRPr sz="1600" b="1">
                <a:solidFill>
                  <a:srgbClr val="000060"/>
                </a:solidFill>
                <a:latin typeface="Arial" panose="020B0604020202020204" pitchFamily="34" charset="0"/>
              </a:defRPr>
            </a:lvl4pPr>
            <a:lvl5pPr marL="2057400" indent="-228600" defTabSz="947738">
              <a:defRPr sz="1600" b="1">
                <a:solidFill>
                  <a:srgbClr val="000060"/>
                </a:solidFill>
                <a:latin typeface="Arial" panose="020B0604020202020204" pitchFamily="34" charset="0"/>
              </a:defRPr>
            </a:lvl5pPr>
            <a:lvl6pPr marL="2514600" indent="-228600" defTabSz="947738"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947738"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947738"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947738" eaLnBrk="0" fontAlgn="base" hangingPunct="0">
              <a:spcBef>
                <a:spcPct val="0"/>
              </a:spcBef>
              <a:spcAft>
                <a:spcPct val="0"/>
              </a:spcAft>
              <a:defRPr sz="1600" b="1">
                <a:solidFill>
                  <a:srgbClr val="000060"/>
                </a:solidFill>
                <a:latin typeface="Arial" panose="020B0604020202020204" pitchFamily="34" charset="0"/>
              </a:defRPr>
            </a:lvl9pPr>
          </a:lstStyle>
          <a:p>
            <a:fld id="{8A6E9164-9BC7-4A82-8ED7-63316B556A64}" type="slidenum">
              <a:rPr lang="de-DE" altLang="de-DE" sz="1300" b="0" smtClean="0">
                <a:solidFill>
                  <a:schemeClr val="tx1"/>
                </a:solidFill>
              </a:rPr>
              <a:pPr/>
              <a:t>3</a:t>
            </a:fld>
            <a:endParaRPr lang="de-DE" altLang="de-DE" sz="1300" b="0" smtClean="0">
              <a:solidFill>
                <a:schemeClr val="tx1"/>
              </a:solidFill>
            </a:endParaRPr>
          </a:p>
        </p:txBody>
      </p:sp>
    </p:spTree>
    <p:extLst>
      <p:ext uri="{BB962C8B-B14F-4D97-AF65-F5344CB8AC3E}">
        <p14:creationId xmlns:p14="http://schemas.microsoft.com/office/powerpoint/2010/main" val="3938707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p:cNvSpPr>
            <a:spLocks noGrp="1" noRot="1" noChangeAspect="1" noTextEdit="1"/>
          </p:cNvSpPr>
          <p:nvPr>
            <p:ph type="sldImg"/>
          </p:nvPr>
        </p:nvSpPr>
        <p:spPr>
          <a:ln/>
        </p:spPr>
      </p:sp>
      <p:sp>
        <p:nvSpPr>
          <p:cNvPr id="1229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1229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1600" b="1">
                <a:solidFill>
                  <a:srgbClr val="000060"/>
                </a:solidFill>
                <a:latin typeface="Arial" panose="020B0604020202020204" pitchFamily="34" charset="0"/>
              </a:defRPr>
            </a:lvl1pPr>
            <a:lvl2pPr marL="742950" indent="-285750" defTabSz="947738">
              <a:defRPr sz="1600" b="1">
                <a:solidFill>
                  <a:srgbClr val="000060"/>
                </a:solidFill>
                <a:latin typeface="Arial" panose="020B0604020202020204" pitchFamily="34" charset="0"/>
              </a:defRPr>
            </a:lvl2pPr>
            <a:lvl3pPr marL="1143000" indent="-228600" defTabSz="947738">
              <a:defRPr sz="1600" b="1">
                <a:solidFill>
                  <a:srgbClr val="000060"/>
                </a:solidFill>
                <a:latin typeface="Arial" panose="020B0604020202020204" pitchFamily="34" charset="0"/>
              </a:defRPr>
            </a:lvl3pPr>
            <a:lvl4pPr marL="1600200" indent="-228600" defTabSz="947738">
              <a:defRPr sz="1600" b="1">
                <a:solidFill>
                  <a:srgbClr val="000060"/>
                </a:solidFill>
                <a:latin typeface="Arial" panose="020B0604020202020204" pitchFamily="34" charset="0"/>
              </a:defRPr>
            </a:lvl4pPr>
            <a:lvl5pPr marL="2057400" indent="-228600" defTabSz="947738">
              <a:defRPr sz="1600" b="1">
                <a:solidFill>
                  <a:srgbClr val="000060"/>
                </a:solidFill>
                <a:latin typeface="Arial" panose="020B0604020202020204" pitchFamily="34" charset="0"/>
              </a:defRPr>
            </a:lvl5pPr>
            <a:lvl6pPr marL="2514600" indent="-228600" defTabSz="947738"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947738"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947738"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947738" eaLnBrk="0" fontAlgn="base" hangingPunct="0">
              <a:spcBef>
                <a:spcPct val="0"/>
              </a:spcBef>
              <a:spcAft>
                <a:spcPct val="0"/>
              </a:spcAft>
              <a:defRPr sz="1600" b="1">
                <a:solidFill>
                  <a:srgbClr val="000060"/>
                </a:solidFill>
                <a:latin typeface="Arial" panose="020B0604020202020204" pitchFamily="34" charset="0"/>
              </a:defRPr>
            </a:lvl9pPr>
          </a:lstStyle>
          <a:p>
            <a:fld id="{1614CA85-4FF7-4763-8290-471422DE7EDA}" type="slidenum">
              <a:rPr lang="de-DE" altLang="de-DE" sz="1300" b="0" smtClean="0">
                <a:solidFill>
                  <a:schemeClr val="tx1"/>
                </a:solidFill>
              </a:rPr>
              <a:pPr/>
              <a:t>4</a:t>
            </a:fld>
            <a:endParaRPr lang="de-DE" altLang="de-DE" sz="1300" b="0" smtClean="0">
              <a:solidFill>
                <a:schemeClr val="tx1"/>
              </a:solidFill>
            </a:endParaRPr>
          </a:p>
        </p:txBody>
      </p:sp>
    </p:spTree>
    <p:extLst>
      <p:ext uri="{BB962C8B-B14F-4D97-AF65-F5344CB8AC3E}">
        <p14:creationId xmlns:p14="http://schemas.microsoft.com/office/powerpoint/2010/main" val="781317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lienbildplatzhalter 1"/>
          <p:cNvSpPr>
            <a:spLocks noGrp="1" noRot="1" noChangeAspect="1" noTextEdit="1"/>
          </p:cNvSpPr>
          <p:nvPr>
            <p:ph type="sldImg"/>
          </p:nvPr>
        </p:nvSpPr>
        <p:spPr>
          <a:ln/>
        </p:spPr>
      </p:sp>
      <p:sp>
        <p:nvSpPr>
          <p:cNvPr id="4403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4403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sz="1600" b="1">
                <a:solidFill>
                  <a:srgbClr val="000060"/>
                </a:solidFill>
                <a:latin typeface="Arial" panose="020B0604020202020204" pitchFamily="34" charset="0"/>
              </a:defRPr>
            </a:lvl1pPr>
            <a:lvl2pPr marL="742950" indent="-285750" defTabSz="908050">
              <a:defRPr sz="1600" b="1">
                <a:solidFill>
                  <a:srgbClr val="000060"/>
                </a:solidFill>
                <a:latin typeface="Arial" panose="020B0604020202020204" pitchFamily="34" charset="0"/>
              </a:defRPr>
            </a:lvl2pPr>
            <a:lvl3pPr marL="1143000" indent="-228600" defTabSz="908050">
              <a:defRPr sz="1600" b="1">
                <a:solidFill>
                  <a:srgbClr val="000060"/>
                </a:solidFill>
                <a:latin typeface="Arial" panose="020B0604020202020204" pitchFamily="34" charset="0"/>
              </a:defRPr>
            </a:lvl3pPr>
            <a:lvl4pPr marL="1600200" indent="-228600" defTabSz="908050">
              <a:defRPr sz="1600" b="1">
                <a:solidFill>
                  <a:srgbClr val="000060"/>
                </a:solidFill>
                <a:latin typeface="Arial" panose="020B0604020202020204" pitchFamily="34" charset="0"/>
              </a:defRPr>
            </a:lvl4pPr>
            <a:lvl5pPr marL="2057400" indent="-228600" defTabSz="908050">
              <a:defRPr sz="1600" b="1">
                <a:solidFill>
                  <a:srgbClr val="000060"/>
                </a:solidFill>
                <a:latin typeface="Arial" panose="020B0604020202020204" pitchFamily="34" charset="0"/>
              </a:defRPr>
            </a:lvl5pPr>
            <a:lvl6pPr marL="2514600" indent="-228600" defTabSz="90805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90805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90805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908050" eaLnBrk="0" fontAlgn="base" hangingPunct="0">
              <a:spcBef>
                <a:spcPct val="0"/>
              </a:spcBef>
              <a:spcAft>
                <a:spcPct val="0"/>
              </a:spcAft>
              <a:defRPr sz="1600" b="1">
                <a:solidFill>
                  <a:srgbClr val="000060"/>
                </a:solidFill>
                <a:latin typeface="Arial" panose="020B0604020202020204" pitchFamily="34" charset="0"/>
              </a:defRPr>
            </a:lvl9pPr>
          </a:lstStyle>
          <a:p>
            <a:fld id="{8FBFDADA-F762-44E9-9788-1A83A0CF5029}" type="slidenum">
              <a:rPr lang="de-DE" altLang="de-DE" sz="1200" b="0" smtClean="0">
                <a:solidFill>
                  <a:schemeClr val="tx1"/>
                </a:solidFill>
              </a:rPr>
              <a:pPr/>
              <a:t>34</a:t>
            </a:fld>
            <a:endParaRPr lang="de-DE" altLang="de-DE" sz="1200" b="0" smtClean="0">
              <a:solidFill>
                <a:schemeClr val="tx1"/>
              </a:solidFill>
            </a:endParaRPr>
          </a:p>
        </p:txBody>
      </p:sp>
    </p:spTree>
    <p:extLst>
      <p:ext uri="{BB962C8B-B14F-4D97-AF65-F5344CB8AC3E}">
        <p14:creationId xmlns:p14="http://schemas.microsoft.com/office/powerpoint/2010/main" val="4260712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bildplatzhalter 1"/>
          <p:cNvSpPr>
            <a:spLocks noGrp="1" noRot="1" noChangeAspect="1" noTextEdit="1"/>
          </p:cNvSpPr>
          <p:nvPr>
            <p:ph type="sldImg"/>
          </p:nvPr>
        </p:nvSpPr>
        <p:spPr>
          <a:ln/>
        </p:spPr>
      </p:sp>
      <p:sp>
        <p:nvSpPr>
          <p:cNvPr id="5017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5018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sz="1600" b="1">
                <a:solidFill>
                  <a:srgbClr val="000060"/>
                </a:solidFill>
                <a:latin typeface="Arial" panose="020B0604020202020204" pitchFamily="34" charset="0"/>
              </a:defRPr>
            </a:lvl1pPr>
            <a:lvl2pPr marL="742950" indent="-285750" defTabSz="908050">
              <a:defRPr sz="1600" b="1">
                <a:solidFill>
                  <a:srgbClr val="000060"/>
                </a:solidFill>
                <a:latin typeface="Arial" panose="020B0604020202020204" pitchFamily="34" charset="0"/>
              </a:defRPr>
            </a:lvl2pPr>
            <a:lvl3pPr marL="1143000" indent="-228600" defTabSz="908050">
              <a:defRPr sz="1600" b="1">
                <a:solidFill>
                  <a:srgbClr val="000060"/>
                </a:solidFill>
                <a:latin typeface="Arial" panose="020B0604020202020204" pitchFamily="34" charset="0"/>
              </a:defRPr>
            </a:lvl3pPr>
            <a:lvl4pPr marL="1600200" indent="-228600" defTabSz="908050">
              <a:defRPr sz="1600" b="1">
                <a:solidFill>
                  <a:srgbClr val="000060"/>
                </a:solidFill>
                <a:latin typeface="Arial" panose="020B0604020202020204" pitchFamily="34" charset="0"/>
              </a:defRPr>
            </a:lvl4pPr>
            <a:lvl5pPr marL="2057400" indent="-228600" defTabSz="908050">
              <a:defRPr sz="1600" b="1">
                <a:solidFill>
                  <a:srgbClr val="000060"/>
                </a:solidFill>
                <a:latin typeface="Arial" panose="020B0604020202020204" pitchFamily="34" charset="0"/>
              </a:defRPr>
            </a:lvl5pPr>
            <a:lvl6pPr marL="2514600" indent="-228600" defTabSz="90805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90805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90805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908050" eaLnBrk="0" fontAlgn="base" hangingPunct="0">
              <a:spcBef>
                <a:spcPct val="0"/>
              </a:spcBef>
              <a:spcAft>
                <a:spcPct val="0"/>
              </a:spcAft>
              <a:defRPr sz="1600" b="1">
                <a:solidFill>
                  <a:srgbClr val="000060"/>
                </a:solidFill>
                <a:latin typeface="Arial" panose="020B0604020202020204" pitchFamily="34" charset="0"/>
              </a:defRPr>
            </a:lvl9pPr>
          </a:lstStyle>
          <a:p>
            <a:fld id="{003E5594-06E1-48DA-B8FE-07A5A212E4F0}" type="slidenum">
              <a:rPr lang="de-DE" altLang="de-DE" sz="1200" b="0" smtClean="0">
                <a:solidFill>
                  <a:schemeClr val="tx1"/>
                </a:solidFill>
              </a:rPr>
              <a:pPr/>
              <a:t>39</a:t>
            </a:fld>
            <a:endParaRPr lang="de-DE" altLang="de-DE" sz="1200" b="0" smtClean="0">
              <a:solidFill>
                <a:schemeClr val="tx1"/>
              </a:solidFill>
            </a:endParaRPr>
          </a:p>
        </p:txBody>
      </p:sp>
    </p:spTree>
    <p:extLst>
      <p:ext uri="{BB962C8B-B14F-4D97-AF65-F5344CB8AC3E}">
        <p14:creationId xmlns:p14="http://schemas.microsoft.com/office/powerpoint/2010/main" val="3063761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lienbildplatzhalter 1"/>
          <p:cNvSpPr>
            <a:spLocks noGrp="1" noRot="1" noChangeAspect="1" noTextEdit="1"/>
          </p:cNvSpPr>
          <p:nvPr>
            <p:ph type="sldImg"/>
          </p:nvPr>
        </p:nvSpPr>
        <p:spPr>
          <a:ln/>
        </p:spPr>
      </p:sp>
      <p:sp>
        <p:nvSpPr>
          <p:cNvPr id="6144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6144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1600" b="1">
                <a:solidFill>
                  <a:srgbClr val="000060"/>
                </a:solidFill>
                <a:latin typeface="Arial" panose="020B0604020202020204" pitchFamily="34" charset="0"/>
              </a:defRPr>
            </a:lvl1pPr>
            <a:lvl2pPr marL="742950" indent="-285750" defTabSz="947738">
              <a:defRPr sz="1600" b="1">
                <a:solidFill>
                  <a:srgbClr val="000060"/>
                </a:solidFill>
                <a:latin typeface="Arial" panose="020B0604020202020204" pitchFamily="34" charset="0"/>
              </a:defRPr>
            </a:lvl2pPr>
            <a:lvl3pPr marL="1143000" indent="-228600" defTabSz="947738">
              <a:defRPr sz="1600" b="1">
                <a:solidFill>
                  <a:srgbClr val="000060"/>
                </a:solidFill>
                <a:latin typeface="Arial" panose="020B0604020202020204" pitchFamily="34" charset="0"/>
              </a:defRPr>
            </a:lvl3pPr>
            <a:lvl4pPr marL="1600200" indent="-228600" defTabSz="947738">
              <a:defRPr sz="1600" b="1">
                <a:solidFill>
                  <a:srgbClr val="000060"/>
                </a:solidFill>
                <a:latin typeface="Arial" panose="020B0604020202020204" pitchFamily="34" charset="0"/>
              </a:defRPr>
            </a:lvl4pPr>
            <a:lvl5pPr marL="2057400" indent="-228600" defTabSz="947738">
              <a:defRPr sz="1600" b="1">
                <a:solidFill>
                  <a:srgbClr val="000060"/>
                </a:solidFill>
                <a:latin typeface="Arial" panose="020B0604020202020204" pitchFamily="34" charset="0"/>
              </a:defRPr>
            </a:lvl5pPr>
            <a:lvl6pPr marL="2514600" indent="-228600" defTabSz="947738"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947738"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947738"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947738" eaLnBrk="0" fontAlgn="base" hangingPunct="0">
              <a:spcBef>
                <a:spcPct val="0"/>
              </a:spcBef>
              <a:spcAft>
                <a:spcPct val="0"/>
              </a:spcAft>
              <a:defRPr sz="1600" b="1">
                <a:solidFill>
                  <a:srgbClr val="000060"/>
                </a:solidFill>
                <a:latin typeface="Arial" panose="020B0604020202020204" pitchFamily="34" charset="0"/>
              </a:defRPr>
            </a:lvl9pPr>
          </a:lstStyle>
          <a:p>
            <a:fld id="{22A06AEB-2B1A-4564-8EFF-2D13859F5C36}" type="slidenum">
              <a:rPr lang="de-DE" altLang="de-DE" sz="1300" b="0" smtClean="0">
                <a:solidFill>
                  <a:schemeClr val="tx1"/>
                </a:solidFill>
              </a:rPr>
              <a:pPr/>
              <a:t>49</a:t>
            </a:fld>
            <a:endParaRPr lang="de-DE" altLang="de-DE" sz="1300" b="0" smtClean="0">
              <a:solidFill>
                <a:schemeClr val="tx1"/>
              </a:solidFill>
            </a:endParaRPr>
          </a:p>
        </p:txBody>
      </p:sp>
    </p:spTree>
    <p:extLst>
      <p:ext uri="{BB962C8B-B14F-4D97-AF65-F5344CB8AC3E}">
        <p14:creationId xmlns:p14="http://schemas.microsoft.com/office/powerpoint/2010/main" val="2961098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lienbildplatzhalter 1"/>
          <p:cNvSpPr>
            <a:spLocks noGrp="1" noRot="1" noChangeAspect="1" noTextEdit="1"/>
          </p:cNvSpPr>
          <p:nvPr>
            <p:ph type="sldImg"/>
          </p:nvPr>
        </p:nvSpPr>
        <p:spPr>
          <a:ln/>
        </p:spPr>
      </p:sp>
      <p:sp>
        <p:nvSpPr>
          <p:cNvPr id="6349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6349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1600" b="1">
                <a:solidFill>
                  <a:srgbClr val="000060"/>
                </a:solidFill>
                <a:latin typeface="Arial" panose="020B0604020202020204" pitchFamily="34" charset="0"/>
              </a:defRPr>
            </a:lvl1pPr>
            <a:lvl2pPr marL="742950" indent="-285750" defTabSz="947738">
              <a:defRPr sz="1600" b="1">
                <a:solidFill>
                  <a:srgbClr val="000060"/>
                </a:solidFill>
                <a:latin typeface="Arial" panose="020B0604020202020204" pitchFamily="34" charset="0"/>
              </a:defRPr>
            </a:lvl2pPr>
            <a:lvl3pPr marL="1143000" indent="-228600" defTabSz="947738">
              <a:defRPr sz="1600" b="1">
                <a:solidFill>
                  <a:srgbClr val="000060"/>
                </a:solidFill>
                <a:latin typeface="Arial" panose="020B0604020202020204" pitchFamily="34" charset="0"/>
              </a:defRPr>
            </a:lvl3pPr>
            <a:lvl4pPr marL="1600200" indent="-228600" defTabSz="947738">
              <a:defRPr sz="1600" b="1">
                <a:solidFill>
                  <a:srgbClr val="000060"/>
                </a:solidFill>
                <a:latin typeface="Arial" panose="020B0604020202020204" pitchFamily="34" charset="0"/>
              </a:defRPr>
            </a:lvl4pPr>
            <a:lvl5pPr marL="2057400" indent="-228600" defTabSz="947738">
              <a:defRPr sz="1600" b="1">
                <a:solidFill>
                  <a:srgbClr val="000060"/>
                </a:solidFill>
                <a:latin typeface="Arial" panose="020B0604020202020204" pitchFamily="34" charset="0"/>
              </a:defRPr>
            </a:lvl5pPr>
            <a:lvl6pPr marL="2514600" indent="-228600" defTabSz="947738"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947738"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947738"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947738" eaLnBrk="0" fontAlgn="base" hangingPunct="0">
              <a:spcBef>
                <a:spcPct val="0"/>
              </a:spcBef>
              <a:spcAft>
                <a:spcPct val="0"/>
              </a:spcAft>
              <a:defRPr sz="1600" b="1">
                <a:solidFill>
                  <a:srgbClr val="000060"/>
                </a:solidFill>
                <a:latin typeface="Arial" panose="020B0604020202020204" pitchFamily="34" charset="0"/>
              </a:defRPr>
            </a:lvl9pPr>
          </a:lstStyle>
          <a:p>
            <a:fld id="{53254619-5C77-43EE-B7F1-D72C8269358A}" type="slidenum">
              <a:rPr lang="de-DE" altLang="de-DE" sz="1300" b="0" smtClean="0">
                <a:solidFill>
                  <a:schemeClr val="tx1"/>
                </a:solidFill>
              </a:rPr>
              <a:pPr/>
              <a:t>50</a:t>
            </a:fld>
            <a:endParaRPr lang="de-DE" altLang="de-DE" sz="1300" b="0" smtClean="0">
              <a:solidFill>
                <a:schemeClr val="tx1"/>
              </a:solidFill>
            </a:endParaRPr>
          </a:p>
        </p:txBody>
      </p:sp>
    </p:spTree>
    <p:extLst>
      <p:ext uri="{BB962C8B-B14F-4D97-AF65-F5344CB8AC3E}">
        <p14:creationId xmlns:p14="http://schemas.microsoft.com/office/powerpoint/2010/main" val="1585970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3801252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757944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937735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1EB0476A-4132-40D7-B04F-B505419B8C74}" type="slidenum">
              <a:rPr lang="de-DE" altLang="de-DE"/>
              <a:pPr>
                <a:defRPr/>
              </a:pPr>
              <a:t>‹Nr.›</a:t>
            </a:fld>
            <a:endParaRPr lang="de-DE" altLang="de-DE"/>
          </a:p>
        </p:txBody>
      </p:sp>
    </p:spTree>
    <p:extLst>
      <p:ext uri="{BB962C8B-B14F-4D97-AF65-F5344CB8AC3E}">
        <p14:creationId xmlns:p14="http://schemas.microsoft.com/office/powerpoint/2010/main" val="1556377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1E5FB0F5-405D-4FB2-A720-5DF36B43B31A}" type="slidenum">
              <a:rPr lang="de-DE" altLang="de-DE"/>
              <a:pPr>
                <a:defRPr/>
              </a:pPr>
              <a:t>‹Nr.›</a:t>
            </a:fld>
            <a:endParaRPr lang="de-DE" altLang="de-DE"/>
          </a:p>
        </p:txBody>
      </p:sp>
    </p:spTree>
    <p:extLst>
      <p:ext uri="{BB962C8B-B14F-4D97-AF65-F5344CB8AC3E}">
        <p14:creationId xmlns:p14="http://schemas.microsoft.com/office/powerpoint/2010/main" val="1428176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C11507D0-C008-44F6-AF7D-3F1892C0B8D5}" type="slidenum">
              <a:rPr lang="de-DE" altLang="de-DE"/>
              <a:pPr>
                <a:defRPr/>
              </a:pPr>
              <a:t>‹Nr.›</a:t>
            </a:fld>
            <a:endParaRPr lang="de-DE" altLang="de-DE"/>
          </a:p>
        </p:txBody>
      </p:sp>
    </p:spTree>
    <p:extLst>
      <p:ext uri="{BB962C8B-B14F-4D97-AF65-F5344CB8AC3E}">
        <p14:creationId xmlns:p14="http://schemas.microsoft.com/office/powerpoint/2010/main" val="269409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465959E9-9496-4AD8-A89E-C695516EA207}" type="slidenum">
              <a:rPr lang="de-DE" altLang="de-DE"/>
              <a:pPr>
                <a:defRPr/>
              </a:pPr>
              <a:t>‹Nr.›</a:t>
            </a:fld>
            <a:endParaRPr lang="de-DE" altLang="de-DE"/>
          </a:p>
        </p:txBody>
      </p:sp>
    </p:spTree>
    <p:extLst>
      <p:ext uri="{BB962C8B-B14F-4D97-AF65-F5344CB8AC3E}">
        <p14:creationId xmlns:p14="http://schemas.microsoft.com/office/powerpoint/2010/main" val="834472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872870FA-BCF3-4E0B-BB44-DA0C04FE6DEE}" type="slidenum">
              <a:rPr lang="de-DE" altLang="de-DE"/>
              <a:pPr>
                <a:defRPr/>
              </a:pPr>
              <a:t>‹Nr.›</a:t>
            </a:fld>
            <a:endParaRPr lang="de-DE" altLang="de-DE"/>
          </a:p>
        </p:txBody>
      </p:sp>
    </p:spTree>
    <p:extLst>
      <p:ext uri="{BB962C8B-B14F-4D97-AF65-F5344CB8AC3E}">
        <p14:creationId xmlns:p14="http://schemas.microsoft.com/office/powerpoint/2010/main" val="2375551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89F3636F-2DB5-40C0-931A-90222C11170A}" type="slidenum">
              <a:rPr lang="de-DE" altLang="de-DE"/>
              <a:pPr>
                <a:defRPr/>
              </a:pPr>
              <a:t>‹Nr.›</a:t>
            </a:fld>
            <a:endParaRPr lang="de-DE" altLang="de-DE"/>
          </a:p>
        </p:txBody>
      </p:sp>
    </p:spTree>
    <p:extLst>
      <p:ext uri="{BB962C8B-B14F-4D97-AF65-F5344CB8AC3E}">
        <p14:creationId xmlns:p14="http://schemas.microsoft.com/office/powerpoint/2010/main" val="1093972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C978DBEF-732F-45DB-A15D-14B02E85E666}" type="slidenum">
              <a:rPr lang="de-DE" altLang="de-DE"/>
              <a:pPr>
                <a:defRPr/>
              </a:pPr>
              <a:t>‹Nr.›</a:t>
            </a:fld>
            <a:endParaRPr lang="de-DE" altLang="de-DE"/>
          </a:p>
        </p:txBody>
      </p:sp>
    </p:spTree>
    <p:extLst>
      <p:ext uri="{BB962C8B-B14F-4D97-AF65-F5344CB8AC3E}">
        <p14:creationId xmlns:p14="http://schemas.microsoft.com/office/powerpoint/2010/main" val="2625400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E1391623-B3D1-4283-B14D-5A747BD32B65}" type="slidenum">
              <a:rPr lang="de-DE" altLang="de-DE"/>
              <a:pPr>
                <a:defRPr/>
              </a:pPr>
              <a:t>‹Nr.›</a:t>
            </a:fld>
            <a:endParaRPr lang="de-DE" altLang="de-DE"/>
          </a:p>
        </p:txBody>
      </p:sp>
    </p:spTree>
    <p:extLst>
      <p:ext uri="{BB962C8B-B14F-4D97-AF65-F5344CB8AC3E}">
        <p14:creationId xmlns:p14="http://schemas.microsoft.com/office/powerpoint/2010/main" val="1712387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5898303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FA173015-E1AE-46C2-A65A-A5D823BE785E}" type="slidenum">
              <a:rPr lang="de-DE" altLang="de-DE"/>
              <a:pPr>
                <a:defRPr/>
              </a:pPr>
              <a:t>‹Nr.›</a:t>
            </a:fld>
            <a:endParaRPr lang="de-DE" altLang="de-DE"/>
          </a:p>
        </p:txBody>
      </p:sp>
    </p:spTree>
    <p:extLst>
      <p:ext uri="{BB962C8B-B14F-4D97-AF65-F5344CB8AC3E}">
        <p14:creationId xmlns:p14="http://schemas.microsoft.com/office/powerpoint/2010/main" val="1458080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CA3BD85C-15F9-4A1C-A86C-82787F998920}" type="slidenum">
              <a:rPr lang="de-DE" altLang="de-DE"/>
              <a:pPr>
                <a:defRPr/>
              </a:pPr>
              <a:t>‹Nr.›</a:t>
            </a:fld>
            <a:endParaRPr lang="de-DE" altLang="de-DE"/>
          </a:p>
        </p:txBody>
      </p:sp>
    </p:spTree>
    <p:extLst>
      <p:ext uri="{BB962C8B-B14F-4D97-AF65-F5344CB8AC3E}">
        <p14:creationId xmlns:p14="http://schemas.microsoft.com/office/powerpoint/2010/main" val="1549924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D41FDF45-DAF5-4E9C-BBD8-D5FF9C3D4200}" type="slidenum">
              <a:rPr lang="de-DE" altLang="de-DE"/>
              <a:pPr>
                <a:defRPr/>
              </a:pPr>
              <a:t>‹Nr.›</a:t>
            </a:fld>
            <a:endParaRPr lang="de-DE" altLang="de-DE"/>
          </a:p>
        </p:txBody>
      </p:sp>
    </p:spTree>
    <p:extLst>
      <p:ext uri="{BB962C8B-B14F-4D97-AF65-F5344CB8AC3E}">
        <p14:creationId xmlns:p14="http://schemas.microsoft.com/office/powerpoint/2010/main" val="151152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extLst>
      <p:ext uri="{BB962C8B-B14F-4D97-AF65-F5344CB8AC3E}">
        <p14:creationId xmlns:p14="http://schemas.microsoft.com/office/powerpoint/2010/main" val="2508904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543008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558705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366809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pic>
        <p:nvPicPr>
          <p:cNvPr id="2" name="Grafik 4" descr="stadtcad_logo_HQ.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29375" y="373063"/>
            <a:ext cx="2643188"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09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1432788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1043610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9" descr="powerpoint"/>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41"/>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315200" y="403225"/>
            <a:ext cx="114458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435975" y="333375"/>
            <a:ext cx="3841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73" r:id="rId1"/>
    <p:sldLayoutId id="2147484774" r:id="rId2"/>
    <p:sldLayoutId id="2147484775" r:id="rId3"/>
    <p:sldLayoutId id="2147484776" r:id="rId4"/>
    <p:sldLayoutId id="2147484777" r:id="rId5"/>
    <p:sldLayoutId id="2147484778" r:id="rId6"/>
    <p:sldLayoutId id="2147484794" r:id="rId7"/>
    <p:sldLayoutId id="2147484779" r:id="rId8"/>
    <p:sldLayoutId id="2147484780" r:id="rId9"/>
    <p:sldLayoutId id="2147484781" r:id="rId10"/>
    <p:sldLayoutId id="214748478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942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chemeClr val="tx1"/>
                </a:solidFill>
                <a:latin typeface="Times New Roman" pitchFamily="18" charset="0"/>
              </a:defRPr>
            </a:lvl1pPr>
          </a:lstStyle>
          <a:p>
            <a:pPr>
              <a:defRPr/>
            </a:pPr>
            <a:endParaRPr lang="de-DE"/>
          </a:p>
        </p:txBody>
      </p:sp>
      <p:sp>
        <p:nvSpPr>
          <p:cNvPr id="942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chemeClr val="tx1"/>
                </a:solidFill>
                <a:latin typeface="Times New Roman" pitchFamily="18" charset="0"/>
              </a:defRPr>
            </a:lvl1pPr>
          </a:lstStyle>
          <a:p>
            <a:pPr>
              <a:defRPr/>
            </a:pPr>
            <a:endParaRPr lang="de-DE"/>
          </a:p>
        </p:txBody>
      </p:sp>
      <p:sp>
        <p:nvSpPr>
          <p:cNvPr id="942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chemeClr val="tx1"/>
                </a:solidFill>
                <a:latin typeface="Times New Roman" panose="02020603050405020304" pitchFamily="18" charset="0"/>
              </a:defRPr>
            </a:lvl1pPr>
          </a:lstStyle>
          <a:p>
            <a:pPr>
              <a:defRPr/>
            </a:pPr>
            <a:fld id="{D38FAB14-4873-4CE9-9782-0E29D11E4940}"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sldLayoutIdLst>
    <p:sldLayoutId id="2147484783" r:id="rId1"/>
    <p:sldLayoutId id="2147484784" r:id="rId2"/>
    <p:sldLayoutId id="2147484785" r:id="rId3"/>
    <p:sldLayoutId id="2147484786" r:id="rId4"/>
    <p:sldLayoutId id="2147484787" r:id="rId5"/>
    <p:sldLayoutId id="2147484788" r:id="rId6"/>
    <p:sldLayoutId id="2147484789" r:id="rId7"/>
    <p:sldLayoutId id="2147484790" r:id="rId8"/>
    <p:sldLayoutId id="2147484791" r:id="rId9"/>
    <p:sldLayoutId id="2147484792" r:id="rId10"/>
    <p:sldLayoutId id="21474847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6.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95475" y="-26988"/>
            <a:ext cx="12792075" cy="691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6"/>
          <p:cNvSpPr>
            <a:spLocks noChangeArrowheads="1"/>
          </p:cNvSpPr>
          <p:nvPr/>
        </p:nvSpPr>
        <p:spPr bwMode="auto">
          <a:xfrm>
            <a:off x="1447800" y="56388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pPr algn="ctr"/>
            <a:endParaRPr lang="de-DE" altLang="de-DE" sz="1900">
              <a:latin typeface="Bookman Old Style" panose="02050604050505020204" pitchFamily="18" charset="0"/>
            </a:endParaRPr>
          </a:p>
        </p:txBody>
      </p:sp>
      <p:sp>
        <p:nvSpPr>
          <p:cNvPr id="6148" name="WordArt 36"/>
          <p:cNvSpPr>
            <a:spLocks noChangeArrowheads="1" noChangeShapeType="1" noTextEdit="1"/>
          </p:cNvSpPr>
          <p:nvPr/>
        </p:nvSpPr>
        <p:spPr bwMode="auto">
          <a:xfrm>
            <a:off x="323850" y="620713"/>
            <a:ext cx="3240088" cy="5762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de-DE" sz="3600" kern="10">
                <a:gradFill rotWithShape="1">
                  <a:gsLst>
                    <a:gs pos="0">
                      <a:srgbClr val="725D0F"/>
                    </a:gs>
                    <a:gs pos="50000">
                      <a:srgbClr val="F6C820"/>
                    </a:gs>
                    <a:gs pos="100000">
                      <a:srgbClr val="725D0F"/>
                    </a:gs>
                  </a:gsLst>
                  <a:lin ang="5400000" scaled="1"/>
                </a:gradFill>
                <a:effectLst>
                  <a:outerShdw dist="35921" dir="2700000" algn="ctr" rotWithShape="0">
                    <a:srgbClr val="C0C0C0">
                      <a:alpha val="79999"/>
                    </a:srgbClr>
                  </a:outerShdw>
                </a:effectLst>
                <a:cs typeface="Arial" panose="020B0604020202020204" pitchFamily="34" charset="0"/>
              </a:rPr>
              <a:t>StadtCAD</a:t>
            </a:r>
          </a:p>
        </p:txBody>
      </p:sp>
      <p:sp>
        <p:nvSpPr>
          <p:cNvPr id="6149" name="WordArt 36"/>
          <p:cNvSpPr>
            <a:spLocks noChangeArrowheads="1" noChangeShapeType="1" noTextEdit="1"/>
          </p:cNvSpPr>
          <p:nvPr/>
        </p:nvSpPr>
        <p:spPr bwMode="auto">
          <a:xfrm>
            <a:off x="4500563" y="1484313"/>
            <a:ext cx="3959225" cy="12239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r"/>
            <a:r>
              <a:rPr lang="de-DE" sz="3600" kern="10">
                <a:gradFill rotWithShape="1">
                  <a:gsLst>
                    <a:gs pos="0">
                      <a:srgbClr val="725D0F"/>
                    </a:gs>
                    <a:gs pos="50000">
                      <a:srgbClr val="F6C820"/>
                    </a:gs>
                    <a:gs pos="100000">
                      <a:srgbClr val="725D0F"/>
                    </a:gs>
                  </a:gsLst>
                  <a:lin ang="5400000" scaled="1"/>
                </a:gradFill>
                <a:effectLst>
                  <a:outerShdw dist="35921" dir="2700000" algn="ctr" rotWithShape="0">
                    <a:srgbClr val="C0C0C0">
                      <a:alpha val="79999"/>
                    </a:srgbClr>
                  </a:outerShdw>
                </a:effectLst>
                <a:cs typeface="Arial" panose="020B0604020202020204" pitchFamily="34" charset="0"/>
              </a:rPr>
              <a:t>Anwendertagung </a:t>
            </a:r>
          </a:p>
          <a:p>
            <a:pPr algn="r"/>
            <a:r>
              <a:rPr lang="de-DE" sz="3600" kern="10">
                <a:gradFill rotWithShape="1">
                  <a:gsLst>
                    <a:gs pos="0">
                      <a:srgbClr val="725D0F"/>
                    </a:gs>
                    <a:gs pos="50000">
                      <a:srgbClr val="F6C820"/>
                    </a:gs>
                    <a:gs pos="100000">
                      <a:srgbClr val="725D0F"/>
                    </a:gs>
                  </a:gsLst>
                  <a:lin ang="5400000" scaled="1"/>
                </a:gradFill>
                <a:effectLst>
                  <a:outerShdw dist="35921" dir="2700000" algn="ctr" rotWithShape="0">
                    <a:srgbClr val="C0C0C0">
                      <a:alpha val="79999"/>
                    </a:srgbClr>
                  </a:outerShdw>
                </a:effectLst>
                <a:cs typeface="Arial" panose="020B0604020202020204" pitchFamily="34" charset="0"/>
              </a:rPr>
              <a:t>2015</a:t>
            </a:r>
          </a:p>
        </p:txBody>
      </p:sp>
    </p:spTree>
  </p:cSld>
  <p:clrMapOvr>
    <a:masterClrMapping/>
  </p:clrMapOvr>
  <p:transition advTm="2544"/>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Grafik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02300" y="908050"/>
            <a:ext cx="3441700"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p:cNvSpPr>
            <a:spLocks noChangeArrowheads="1"/>
          </p:cNvSpPr>
          <p:nvPr/>
        </p:nvSpPr>
        <p:spPr bwMode="auto">
          <a:xfrm>
            <a:off x="1295400" y="1143000"/>
            <a:ext cx="327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Flächenmodelle</a:t>
            </a:r>
            <a:endParaRPr lang="de-DE" altLang="de-DE" b="0">
              <a:solidFill>
                <a:srgbClr val="000086"/>
              </a:solidFill>
            </a:endParaRPr>
          </a:p>
        </p:txBody>
      </p:sp>
      <p:sp>
        <p:nvSpPr>
          <p:cNvPr id="6" name="Rechteck 5"/>
          <p:cNvSpPr>
            <a:spLocks noChangeArrowheads="1"/>
          </p:cNvSpPr>
          <p:nvPr/>
        </p:nvSpPr>
        <p:spPr bwMode="auto">
          <a:xfrm>
            <a:off x="1285875" y="1643063"/>
            <a:ext cx="4365625"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Basispunkt: OK FFB </a:t>
            </a:r>
            <a:r>
              <a:rPr lang="de-DE" altLang="de-DE" b="0">
                <a:solidFill>
                  <a:srgbClr val="000086"/>
                </a:solidFill>
              </a:rPr>
              <a:t>Mit diesem Parameter kann die Höhenlage des Basispunktes innerhalb des 3D-Gebäudes bestimmt werden. Da sich StadtCAD  bei der Positionierung von Gebäuden auf das Gelände am Basispunkt des Gebäudes orientieren kann, ist es möglich, auf diese Weise die Verschneidungstiefe des Gebäudes mit dem Gelände zu bestimmen. Die Lage des Basispunktes hängt von den Einstellungen der Gebäudeparameter in den Globalen Einstellungen auf der Karteikarte Gebäude ab. Auch kann hier bestimmt werden, dass der Basispunkt unberücksichtigt bleiben soll und das Gebäude sich stattdessen am niedrigsten Punkt des Geländeteils orientieren soll, der von der Gebäudegrundfläche überdeckt wird</a:t>
            </a:r>
          </a:p>
        </p:txBody>
      </p:sp>
      <p:sp>
        <p:nvSpPr>
          <p:cNvPr id="8" name="Rechteck 7"/>
          <p:cNvSpPr>
            <a:spLocks noChangeArrowheads="1"/>
          </p:cNvSpPr>
          <p:nvPr/>
        </p:nvSpPr>
        <p:spPr bwMode="auto">
          <a:xfrm>
            <a:off x="1281113" y="5943600"/>
            <a:ext cx="4143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Untergeschoss </a:t>
            </a:r>
            <a:r>
              <a:rPr lang="de-DE" altLang="de-DE" b="0">
                <a:solidFill>
                  <a:srgbClr val="000086"/>
                </a:solidFill>
              </a:rPr>
              <a:t>Wenn Zustandsschalter deaktiviert, kann die Tiefe des Untergeschosses eingetragen werden. </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1025" y="1854200"/>
            <a:ext cx="3482975" cy="351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872">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par>
                                <p:cTn id="24" presetID="2" presetClass="exit" presetSubtype="4" fill="hold" nodeType="withEffect">
                                  <p:stCondLst>
                                    <p:cond delay="0"/>
                                  </p:stCondLst>
                                  <p:childTnLst>
                                    <p:anim calcmode="lin" valueType="num">
                                      <p:cBhvr additive="base">
                                        <p:cTn id="25" dur="500"/>
                                        <p:tgtEl>
                                          <p:spTgt spid="2"/>
                                        </p:tgtEl>
                                        <p:attrNameLst>
                                          <p:attrName>ppt_x</p:attrName>
                                        </p:attrNameLst>
                                      </p:cBhvr>
                                      <p:tavLst>
                                        <p:tav tm="0">
                                          <p:val>
                                            <p:strVal val="ppt_x"/>
                                          </p:val>
                                        </p:tav>
                                        <p:tav tm="100000">
                                          <p:val>
                                            <p:strVal val="ppt_x"/>
                                          </p:val>
                                        </p:tav>
                                      </p:tavLst>
                                    </p:anim>
                                    <p:anim calcmode="lin" valueType="num">
                                      <p:cBhvr additive="base">
                                        <p:cTn id="26" dur="500"/>
                                        <p:tgtEl>
                                          <p:spTgt spid="2"/>
                                        </p:tgtEl>
                                        <p:attrNameLst>
                                          <p:attrName>ppt_y</p:attrName>
                                        </p:attrNameLst>
                                      </p:cBhvr>
                                      <p:tavLst>
                                        <p:tav tm="0">
                                          <p:val>
                                            <p:strVal val="ppt_y"/>
                                          </p:val>
                                        </p:tav>
                                        <p:tav tm="100000">
                                          <p:val>
                                            <p:strVal val="1+ppt_h/2"/>
                                          </p:val>
                                        </p:tav>
                                      </p:tavLst>
                                    </p:anim>
                                    <p:set>
                                      <p:cBhvr>
                                        <p:cTn id="2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rafik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02300" y="908050"/>
            <a:ext cx="3441700"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p:cNvSpPr>
            <a:spLocks noChangeArrowheads="1"/>
          </p:cNvSpPr>
          <p:nvPr/>
        </p:nvSpPr>
        <p:spPr bwMode="auto">
          <a:xfrm>
            <a:off x="1295400" y="1143000"/>
            <a:ext cx="327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Flächenmodelle</a:t>
            </a:r>
            <a:endParaRPr lang="de-DE" altLang="de-DE" b="0">
              <a:solidFill>
                <a:srgbClr val="000086"/>
              </a:solidFill>
            </a:endParaRPr>
          </a:p>
        </p:txBody>
      </p:sp>
      <p:sp>
        <p:nvSpPr>
          <p:cNvPr id="6" name="Rechteck 5"/>
          <p:cNvSpPr>
            <a:spLocks noChangeArrowheads="1"/>
          </p:cNvSpPr>
          <p:nvPr/>
        </p:nvSpPr>
        <p:spPr bwMode="auto">
          <a:xfrm>
            <a:off x="1285875" y="1643063"/>
            <a:ext cx="414337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Rechteck Länge x Breite (m): </a:t>
            </a:r>
            <a:r>
              <a:rPr lang="de-DE" altLang="de-DE" b="0">
                <a:solidFill>
                  <a:srgbClr val="000086"/>
                </a:solidFill>
              </a:rPr>
              <a:t>Durch die Eingabe nummerischer Werte in die Eingabefelder können die Länge und die Breite des Gebäudes bestimmt werden. Alternativ kann durch die Wahl des Schalters </a:t>
            </a:r>
            <a:r>
              <a:rPr lang="de-DE" altLang="de-DE">
                <a:solidFill>
                  <a:srgbClr val="000086"/>
                </a:solidFill>
              </a:rPr>
              <a:t>Punkte vom Bildschirm picken </a:t>
            </a:r>
            <a:r>
              <a:rPr lang="de-DE" altLang="de-DE" b="0">
                <a:solidFill>
                  <a:srgbClr val="000086"/>
                </a:solidFill>
              </a:rPr>
              <a:t>die Gebäudedimension durch direktes Zeichnen bestimmt werden. </a:t>
            </a:r>
          </a:p>
        </p:txBody>
      </p:sp>
      <p:sp>
        <p:nvSpPr>
          <p:cNvPr id="10" name="Rechteck 9"/>
          <p:cNvSpPr>
            <a:spLocks noChangeArrowheads="1"/>
          </p:cNvSpPr>
          <p:nvPr/>
        </p:nvSpPr>
        <p:spPr bwMode="auto">
          <a:xfrm>
            <a:off x="1243013" y="3725863"/>
            <a:ext cx="41433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Freie Form: </a:t>
            </a:r>
            <a:r>
              <a:rPr lang="de-DE" altLang="de-DE" b="0">
                <a:solidFill>
                  <a:srgbClr val="000086"/>
                </a:solidFill>
              </a:rPr>
              <a:t>Freie Formen können</a:t>
            </a:r>
          </a:p>
          <a:p>
            <a:r>
              <a:rPr lang="de-DE" altLang="de-DE" b="0">
                <a:solidFill>
                  <a:srgbClr val="000086"/>
                </a:solidFill>
              </a:rPr>
              <a:t>beliebige Dreiecke oder beliebige Vierecke sein. In den Dachformen Flachdach und Pultdach kann darüber</a:t>
            </a:r>
          </a:p>
          <a:p>
            <a:r>
              <a:rPr lang="de-DE" altLang="de-DE" b="0">
                <a:solidFill>
                  <a:srgbClr val="000086"/>
                </a:solidFill>
              </a:rPr>
              <a:t>hinaus eine vorgezeichnete beliebige Polylinie gepickt werden, die auch Bögen enthalten kann. Die Polylinie repräsentiert eine Außenwand des Gebäudes. Die Polylinie kann offen oder geschlossen sein. Im Falle einer geschlossenen Polylinie entsteht ein Gebäude mit Innenhof. </a:t>
            </a:r>
          </a:p>
        </p:txBody>
      </p:sp>
      <p:pic>
        <p:nvPicPr>
          <p:cNvPr id="11" name="Grafik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8113" y="1855788"/>
            <a:ext cx="5003800"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872">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6"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Grafik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02300" y="908050"/>
            <a:ext cx="3441700"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p:cNvSpPr>
            <a:spLocks noChangeArrowheads="1"/>
          </p:cNvSpPr>
          <p:nvPr/>
        </p:nvSpPr>
        <p:spPr bwMode="auto">
          <a:xfrm>
            <a:off x="1295400" y="1143000"/>
            <a:ext cx="327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Flächenmodelle</a:t>
            </a:r>
            <a:endParaRPr lang="de-DE" altLang="de-DE" b="0">
              <a:solidFill>
                <a:srgbClr val="000086"/>
              </a:solidFill>
            </a:endParaRPr>
          </a:p>
        </p:txBody>
      </p:sp>
      <p:sp>
        <p:nvSpPr>
          <p:cNvPr id="7" name="Rechteck 6"/>
          <p:cNvSpPr>
            <a:spLocks noChangeArrowheads="1"/>
          </p:cNvSpPr>
          <p:nvPr/>
        </p:nvSpPr>
        <p:spPr bwMode="auto">
          <a:xfrm>
            <a:off x="1295400" y="1658938"/>
            <a:ext cx="41433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Wohneinheiten: </a:t>
            </a:r>
            <a:r>
              <a:rPr lang="de-DE" altLang="de-DE" b="0">
                <a:solidFill>
                  <a:srgbClr val="000086"/>
                </a:solidFill>
              </a:rPr>
              <a:t>Zur Bilanzierung von Wohneinheiten wird die Anzahl der Wohneinheiten und der Gebäudetyp bestimmt.</a:t>
            </a:r>
          </a:p>
        </p:txBody>
      </p:sp>
      <p:sp>
        <p:nvSpPr>
          <p:cNvPr id="8" name="Rechteck 7"/>
          <p:cNvSpPr>
            <a:spLocks noChangeArrowheads="1"/>
          </p:cNvSpPr>
          <p:nvPr/>
        </p:nvSpPr>
        <p:spPr bwMode="auto">
          <a:xfrm>
            <a:off x="1295400" y="2738438"/>
            <a:ext cx="41433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Dachüberstände: </a:t>
            </a:r>
            <a:r>
              <a:rPr lang="de-DE" altLang="de-DE" b="0">
                <a:solidFill>
                  <a:srgbClr val="000086"/>
                </a:solidFill>
              </a:rPr>
              <a:t>aktiviert oder deaktiviert, numerische Eingabe oder mit Hilfe des Schiebereglers</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3602038"/>
            <a:ext cx="25908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15063" y="1790700"/>
            <a:ext cx="25908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60350"/>
            <a:ext cx="9180513" cy="577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872">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 presetClass="exit" presetSubtype="4" fill="hold" nodeType="withEffect">
                                  <p:stCondLst>
                                    <p:cond delay="0"/>
                                  </p:stCondLst>
                                  <p:childTnLst>
                                    <p:anim calcmode="lin" valueType="num">
                                      <p:cBhvr additive="base">
                                        <p:cTn id="31" dur="500"/>
                                        <p:tgtEl>
                                          <p:spTgt spid="9"/>
                                        </p:tgtEl>
                                        <p:attrNameLst>
                                          <p:attrName>ppt_x</p:attrName>
                                        </p:attrNameLst>
                                      </p:cBhvr>
                                      <p:tavLst>
                                        <p:tav tm="0">
                                          <p:val>
                                            <p:strVal val="ppt_x"/>
                                          </p:val>
                                        </p:tav>
                                        <p:tav tm="100000">
                                          <p:val>
                                            <p:strVal val="ppt_x"/>
                                          </p:val>
                                        </p:tav>
                                      </p:tavLst>
                                    </p:anim>
                                    <p:anim calcmode="lin" valueType="num">
                                      <p:cBhvr additive="base">
                                        <p:cTn id="32" dur="500"/>
                                        <p:tgtEl>
                                          <p:spTgt spid="9"/>
                                        </p:tgtEl>
                                        <p:attrNameLst>
                                          <p:attrName>ppt_y</p:attrName>
                                        </p:attrNameLst>
                                      </p:cBhvr>
                                      <p:tavLst>
                                        <p:tav tm="0">
                                          <p:val>
                                            <p:strVal val="ppt_y"/>
                                          </p:val>
                                        </p:tav>
                                        <p:tav tm="100000">
                                          <p:val>
                                            <p:strVal val="1+ppt_h/2"/>
                                          </p:val>
                                        </p:tav>
                                      </p:tavLst>
                                    </p:anim>
                                    <p:set>
                                      <p:cBhvr>
                                        <p:cTn id="33" dur="1" fill="hold">
                                          <p:stCondLst>
                                            <p:cond delay="499"/>
                                          </p:stCondLst>
                                        </p:cTn>
                                        <p:tgtEl>
                                          <p:spTgt spid="9"/>
                                        </p:tgtEl>
                                        <p:attrNameLst>
                                          <p:attrName>style.visibility</p:attrName>
                                        </p:attrNameLst>
                                      </p:cBhvr>
                                      <p:to>
                                        <p:strVal val="hidden"/>
                                      </p:to>
                                    </p:set>
                                  </p:childTnLst>
                                </p:cTn>
                              </p:par>
                              <p:par>
                                <p:cTn id="34" presetID="2" presetClass="entr" presetSubtype="4"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rafik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02300" y="908050"/>
            <a:ext cx="3441700"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p:cNvSpPr>
            <a:spLocks noChangeArrowheads="1"/>
          </p:cNvSpPr>
          <p:nvPr/>
        </p:nvSpPr>
        <p:spPr bwMode="auto">
          <a:xfrm>
            <a:off x="1295400" y="1143000"/>
            <a:ext cx="327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Flächenmodelle</a:t>
            </a:r>
            <a:endParaRPr lang="de-DE" altLang="de-DE" b="0">
              <a:solidFill>
                <a:srgbClr val="000086"/>
              </a:solidFill>
            </a:endParaRPr>
          </a:p>
        </p:txBody>
      </p:sp>
      <p:sp>
        <p:nvSpPr>
          <p:cNvPr id="6" name="Rechteck 5"/>
          <p:cNvSpPr>
            <a:spLocks noChangeArrowheads="1"/>
          </p:cNvSpPr>
          <p:nvPr/>
        </p:nvSpPr>
        <p:spPr bwMode="auto">
          <a:xfrm>
            <a:off x="1285875" y="1643063"/>
            <a:ext cx="41433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Wandfarbe... und Dachfarbe: </a:t>
            </a:r>
            <a:r>
              <a:rPr lang="de-DE" altLang="de-DE" b="0">
                <a:solidFill>
                  <a:srgbClr val="000086"/>
                </a:solidFill>
              </a:rPr>
              <a:t>Farbe kann entweder aus 255 Index-Farben, True-Color oder Farbbüchern gewählt werden</a:t>
            </a:r>
          </a:p>
        </p:txBody>
      </p:sp>
      <p:sp>
        <p:nvSpPr>
          <p:cNvPr id="8" name="Rechteck 7"/>
          <p:cNvSpPr>
            <a:spLocks noChangeArrowheads="1"/>
          </p:cNvSpPr>
          <p:nvPr/>
        </p:nvSpPr>
        <p:spPr bwMode="auto">
          <a:xfrm>
            <a:off x="1285875" y="2495550"/>
            <a:ext cx="41433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Bestand oder Planung?: </a:t>
            </a:r>
            <a:r>
              <a:rPr lang="de-DE" altLang="de-DE" b="0">
                <a:solidFill>
                  <a:srgbClr val="000086"/>
                </a:solidFill>
              </a:rPr>
              <a:t>Anhand der Auswahlsymbole bestehend und geplant wird das Gebäude mit einer Sachinformation versehen. -&gt; Bilanz </a:t>
            </a:r>
          </a:p>
        </p:txBody>
      </p:sp>
      <p:sp>
        <p:nvSpPr>
          <p:cNvPr id="9" name="Rechteck 8"/>
          <p:cNvSpPr>
            <a:spLocks noChangeArrowheads="1"/>
          </p:cNvSpPr>
          <p:nvPr/>
        </p:nvSpPr>
        <p:spPr bwMode="auto">
          <a:xfrm>
            <a:off x="1285875" y="3575050"/>
            <a:ext cx="429418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Anlage gem. §20 (4) BauNVO: </a:t>
            </a:r>
            <a:r>
              <a:rPr lang="de-DE" altLang="de-DE" b="0">
                <a:solidFill>
                  <a:srgbClr val="000086"/>
                </a:solidFill>
              </a:rPr>
              <a:t>Wenn aktiviert, so wird in der Berechnung der städtebaulichen Werte das Gebäude nur auf die GRZ angerechnet, nicht auf die GFZ.</a:t>
            </a:r>
          </a:p>
        </p:txBody>
      </p:sp>
      <p:sp>
        <p:nvSpPr>
          <p:cNvPr id="10" name="Rechteck 9"/>
          <p:cNvSpPr>
            <a:spLocks noChangeArrowheads="1"/>
          </p:cNvSpPr>
          <p:nvPr/>
        </p:nvSpPr>
        <p:spPr bwMode="auto">
          <a:xfrm>
            <a:off x="1285875" y="4697413"/>
            <a:ext cx="41433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GFZ aus allen Flächen bilden: </a:t>
            </a:r>
            <a:r>
              <a:rPr lang="de-DE" altLang="de-DE" b="0">
                <a:solidFill>
                  <a:srgbClr val="000086"/>
                </a:solidFill>
              </a:rPr>
              <a:t>Wenn aktiviert, so werden in der Berechnung der städtebaulichen Werte alle Geschossflächen des Gebäudes auf die GFZ angerechnet (nicht nur Vollgeschosse)</a:t>
            </a:r>
          </a:p>
        </p:txBody>
      </p:sp>
      <p:pic>
        <p:nvPicPr>
          <p:cNvPr id="3175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4025" y="1327150"/>
            <a:ext cx="3505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60350"/>
            <a:ext cx="9180513" cy="577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872">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31753"/>
                                        </p:tgtEl>
                                        <p:attrNameLst>
                                          <p:attrName>style.visibility</p:attrName>
                                        </p:attrNameLst>
                                      </p:cBhvr>
                                      <p:to>
                                        <p:strVal val="visible"/>
                                      </p:to>
                                    </p:set>
                                    <p:anim calcmode="lin" valueType="num">
                                      <p:cBhvr additive="base">
                                        <p:cTn id="16" dur="500" fill="hold"/>
                                        <p:tgtEl>
                                          <p:spTgt spid="31753"/>
                                        </p:tgtEl>
                                        <p:attrNameLst>
                                          <p:attrName>ppt_x</p:attrName>
                                        </p:attrNameLst>
                                      </p:cBhvr>
                                      <p:tavLst>
                                        <p:tav tm="0">
                                          <p:val>
                                            <p:strVal val="#ppt_x"/>
                                          </p:val>
                                        </p:tav>
                                        <p:tav tm="100000">
                                          <p:val>
                                            <p:strVal val="#ppt_x"/>
                                          </p:val>
                                        </p:tav>
                                      </p:tavLst>
                                    </p:anim>
                                    <p:anim calcmode="lin" valueType="num">
                                      <p:cBhvr additive="base">
                                        <p:cTn id="17" dur="500" fill="hold"/>
                                        <p:tgtEl>
                                          <p:spTgt spid="31753"/>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par>
                                <p:cTn id="30" presetID="2" presetClass="exit" presetSubtype="4" fill="hold" nodeType="withEffect">
                                  <p:stCondLst>
                                    <p:cond delay="0"/>
                                  </p:stCondLst>
                                  <p:childTnLst>
                                    <p:anim calcmode="lin" valueType="num">
                                      <p:cBhvr additive="base">
                                        <p:cTn id="31" dur="500"/>
                                        <p:tgtEl>
                                          <p:spTgt spid="31753"/>
                                        </p:tgtEl>
                                        <p:attrNameLst>
                                          <p:attrName>ppt_x</p:attrName>
                                        </p:attrNameLst>
                                      </p:cBhvr>
                                      <p:tavLst>
                                        <p:tav tm="0">
                                          <p:val>
                                            <p:strVal val="ppt_x"/>
                                          </p:val>
                                        </p:tav>
                                        <p:tav tm="100000">
                                          <p:val>
                                            <p:strVal val="ppt_x"/>
                                          </p:val>
                                        </p:tav>
                                      </p:tavLst>
                                    </p:anim>
                                    <p:anim calcmode="lin" valueType="num">
                                      <p:cBhvr additive="base">
                                        <p:cTn id="32" dur="500"/>
                                        <p:tgtEl>
                                          <p:spTgt spid="31753"/>
                                        </p:tgtEl>
                                        <p:attrNameLst>
                                          <p:attrName>ppt_y</p:attrName>
                                        </p:attrNameLst>
                                      </p:cBhvr>
                                      <p:tavLst>
                                        <p:tav tm="0">
                                          <p:val>
                                            <p:strVal val="ppt_y"/>
                                          </p:val>
                                        </p:tav>
                                        <p:tav tm="100000">
                                          <p:val>
                                            <p:strVal val="1+ppt_h/2"/>
                                          </p:val>
                                        </p:tav>
                                      </p:tavLst>
                                    </p:anim>
                                    <p:set>
                                      <p:cBhvr>
                                        <p:cTn id="33" dur="1" fill="hold">
                                          <p:stCondLst>
                                            <p:cond delay="499"/>
                                          </p:stCondLst>
                                        </p:cTn>
                                        <p:tgtEl>
                                          <p:spTgt spid="31753"/>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par>
                                <p:cTn id="40" presetID="2" presetClass="exit" presetSubtype="4" fill="hold" nodeType="withEffect">
                                  <p:stCondLst>
                                    <p:cond delay="0"/>
                                  </p:stCondLst>
                                  <p:childTnLst>
                                    <p:anim calcmode="lin" valueType="num">
                                      <p:cBhvr additive="base">
                                        <p:cTn id="41" dur="500"/>
                                        <p:tgtEl>
                                          <p:spTgt spid="2"/>
                                        </p:tgtEl>
                                        <p:attrNameLst>
                                          <p:attrName>ppt_x</p:attrName>
                                        </p:attrNameLst>
                                      </p:cBhvr>
                                      <p:tavLst>
                                        <p:tav tm="0">
                                          <p:val>
                                            <p:strVal val="ppt_x"/>
                                          </p:val>
                                        </p:tav>
                                        <p:tav tm="100000">
                                          <p:val>
                                            <p:strVal val="ppt_x"/>
                                          </p:val>
                                        </p:tav>
                                      </p:tavLst>
                                    </p:anim>
                                    <p:anim calcmode="lin" valueType="num">
                                      <p:cBhvr additive="base">
                                        <p:cTn id="42" dur="500"/>
                                        <p:tgtEl>
                                          <p:spTgt spid="2"/>
                                        </p:tgtEl>
                                        <p:attrNameLst>
                                          <p:attrName>ppt_y</p:attrName>
                                        </p:attrNameLst>
                                      </p:cBhvr>
                                      <p:tavLst>
                                        <p:tav tm="0">
                                          <p:val>
                                            <p:strVal val="ppt_y"/>
                                          </p:val>
                                        </p:tav>
                                        <p:tav tm="100000">
                                          <p:val>
                                            <p:strVal val="1+ppt_h/2"/>
                                          </p:val>
                                        </p:tav>
                                      </p:tavLst>
                                    </p:anim>
                                    <p:set>
                                      <p:cBhvr>
                                        <p:cTn id="43" dur="1" fill="hold">
                                          <p:stCondLst>
                                            <p:cond delay="499"/>
                                          </p:stCondLst>
                                        </p:cTn>
                                        <p:tgtEl>
                                          <p:spTgt spid="2"/>
                                        </p:tgtEl>
                                        <p:attrNameLst>
                                          <p:attrName>style.visibility</p:attrName>
                                        </p:attrNameLst>
                                      </p:cBhvr>
                                      <p:to>
                                        <p:strVal val="hidden"/>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6"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Grafik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02300" y="908050"/>
            <a:ext cx="3441700"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p:cNvSpPr>
            <a:spLocks noChangeArrowheads="1"/>
          </p:cNvSpPr>
          <p:nvPr/>
        </p:nvSpPr>
        <p:spPr bwMode="auto">
          <a:xfrm>
            <a:off x="1295400" y="1143000"/>
            <a:ext cx="327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Flächenmodelle</a:t>
            </a:r>
            <a:endParaRPr lang="de-DE" altLang="de-DE" b="0">
              <a:solidFill>
                <a:srgbClr val="000086"/>
              </a:solidFill>
            </a:endParaRPr>
          </a:p>
        </p:txBody>
      </p:sp>
      <p:sp>
        <p:nvSpPr>
          <p:cNvPr id="6" name="Rechteck 5"/>
          <p:cNvSpPr>
            <a:spLocks noChangeArrowheads="1"/>
          </p:cNvSpPr>
          <p:nvPr/>
        </p:nvSpPr>
        <p:spPr bwMode="auto">
          <a:xfrm>
            <a:off x="1285875" y="1643063"/>
            <a:ext cx="41433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Datenbank laden:</a:t>
            </a:r>
            <a:r>
              <a:rPr lang="de-DE" altLang="de-DE" b="0">
                <a:solidFill>
                  <a:srgbClr val="000086"/>
                </a:solidFill>
              </a:rPr>
              <a:t> Aus der</a:t>
            </a:r>
          </a:p>
          <a:p>
            <a:r>
              <a:rPr lang="de-DE" altLang="de-DE" b="0">
                <a:solidFill>
                  <a:srgbClr val="000086"/>
                </a:solidFill>
              </a:rPr>
              <a:t>Datenbank kann ein gesamter Datensatz ausgewählt werden und dessen Parameter in das aktuelle Dialogfenster</a:t>
            </a:r>
          </a:p>
          <a:p>
            <a:r>
              <a:rPr lang="de-DE" altLang="de-DE" b="0">
                <a:solidFill>
                  <a:srgbClr val="000086"/>
                </a:solidFill>
              </a:rPr>
              <a:t>geladen werden. Es können auch in der Datenbank die einzelnen Parameter der dort gespeicherten</a:t>
            </a:r>
          </a:p>
          <a:p>
            <a:r>
              <a:rPr lang="de-DE" altLang="de-DE" b="0">
                <a:solidFill>
                  <a:srgbClr val="000086"/>
                </a:solidFill>
              </a:rPr>
              <a:t>Gebäude nachträglich verändert und in die Datenbank abgespeichert werden</a:t>
            </a:r>
          </a:p>
        </p:txBody>
      </p:sp>
      <p:sp>
        <p:nvSpPr>
          <p:cNvPr id="10" name="Rechteck 9"/>
          <p:cNvSpPr>
            <a:spLocks noChangeArrowheads="1"/>
          </p:cNvSpPr>
          <p:nvPr/>
        </p:nvSpPr>
        <p:spPr bwMode="auto">
          <a:xfrm>
            <a:off x="1285875" y="4094163"/>
            <a:ext cx="414337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Gebäudeparameter in die Datenbank speichern: </a:t>
            </a:r>
            <a:r>
              <a:rPr lang="de-DE" altLang="de-DE" b="0">
                <a:solidFill>
                  <a:srgbClr val="000086"/>
                </a:solidFill>
              </a:rPr>
              <a:t>Wird diese Bildschaltfläche geklickt, so werden die aktuellen</a:t>
            </a:r>
          </a:p>
          <a:p>
            <a:r>
              <a:rPr lang="de-DE" altLang="de-DE" b="0">
                <a:solidFill>
                  <a:srgbClr val="000086"/>
                </a:solidFill>
              </a:rPr>
              <a:t>Parameter aus dem Dialogfenster in die Datenbank gespeichert. Für den Datensatz ist in einem nachfolgenden</a:t>
            </a:r>
          </a:p>
          <a:p>
            <a:r>
              <a:rPr lang="de-DE" altLang="de-DE" b="0">
                <a:solidFill>
                  <a:srgbClr val="000086"/>
                </a:solidFill>
              </a:rPr>
              <a:t>Dialogfenster ein charakteristischer Name anzugeben</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5737225"/>
            <a:ext cx="17907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88" y="1643063"/>
            <a:ext cx="9266238"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56238" y="5676900"/>
            <a:ext cx="328612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872">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xit" presetSubtype="4" fill="hold" nodeType="clickEffect">
                                  <p:stCondLst>
                                    <p:cond delay="0"/>
                                  </p:stCondLst>
                                  <p:childTnLst>
                                    <p:anim calcmode="lin" valueType="num">
                                      <p:cBhvr additive="base">
                                        <p:cTn id="19" dur="500"/>
                                        <p:tgtEl>
                                          <p:spTgt spid="3"/>
                                        </p:tgtEl>
                                        <p:attrNameLst>
                                          <p:attrName>ppt_x</p:attrName>
                                        </p:attrNameLst>
                                      </p:cBhvr>
                                      <p:tavLst>
                                        <p:tav tm="0">
                                          <p:val>
                                            <p:strVal val="ppt_x"/>
                                          </p:val>
                                        </p:tav>
                                        <p:tav tm="100000">
                                          <p:val>
                                            <p:strVal val="ppt_x"/>
                                          </p:val>
                                        </p:tav>
                                      </p:tavLst>
                                    </p:anim>
                                    <p:anim calcmode="lin" valueType="num">
                                      <p:cBhvr additive="base">
                                        <p:cTn id="20" dur="500"/>
                                        <p:tgtEl>
                                          <p:spTgt spid="3"/>
                                        </p:tgtEl>
                                        <p:attrNameLst>
                                          <p:attrName>ppt_y</p:attrName>
                                        </p:attrNameLst>
                                      </p:cBhvr>
                                      <p:tavLst>
                                        <p:tav tm="0">
                                          <p:val>
                                            <p:strVal val="ppt_y"/>
                                          </p:val>
                                        </p:tav>
                                        <p:tav tm="100000">
                                          <p:val>
                                            <p:strVal val="1+ppt_h/2"/>
                                          </p:val>
                                        </p:tav>
                                      </p:tavLst>
                                    </p:anim>
                                    <p:set>
                                      <p:cBhvr>
                                        <p:cTn id="21" dur="1" fill="hold">
                                          <p:stCondLst>
                                            <p:cond delay="499"/>
                                          </p:stCondLst>
                                        </p:cTn>
                                        <p:tgtEl>
                                          <p:spTgt spid="3"/>
                                        </p:tgtEl>
                                        <p:attrNameLst>
                                          <p:attrName>style.visibility</p:attrName>
                                        </p:attrNameLst>
                                      </p:cBhvr>
                                      <p:to>
                                        <p:strVal val="hidden"/>
                                      </p:to>
                                    </p:set>
                                  </p:childTnLst>
                                </p:cTn>
                              </p:par>
                              <p:par>
                                <p:cTn id="22" presetID="2" presetClass="entr" presetSubtype="4"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xit" presetSubtype="4" fill="hold" nodeType="clickEffect">
                                  <p:stCondLst>
                                    <p:cond delay="0"/>
                                  </p:stCondLst>
                                  <p:childTnLst>
                                    <p:anim calcmode="lin" valueType="num">
                                      <p:cBhvr additive="base">
                                        <p:cTn id="29" dur="500"/>
                                        <p:tgtEl>
                                          <p:spTgt spid="4"/>
                                        </p:tgtEl>
                                        <p:attrNameLst>
                                          <p:attrName>ppt_x</p:attrName>
                                        </p:attrNameLst>
                                      </p:cBhvr>
                                      <p:tavLst>
                                        <p:tav tm="0">
                                          <p:val>
                                            <p:strVal val="ppt_x"/>
                                          </p:val>
                                        </p:tav>
                                        <p:tav tm="100000">
                                          <p:val>
                                            <p:strVal val="ppt_x"/>
                                          </p:val>
                                        </p:tav>
                                      </p:tavLst>
                                    </p:anim>
                                    <p:anim calcmode="lin" valueType="num">
                                      <p:cBhvr additive="base">
                                        <p:cTn id="30" dur="500"/>
                                        <p:tgtEl>
                                          <p:spTgt spid="4"/>
                                        </p:tgtEl>
                                        <p:attrNameLst>
                                          <p:attrName>ppt_y</p:attrName>
                                        </p:attrNameLst>
                                      </p:cBhvr>
                                      <p:tavLst>
                                        <p:tav tm="0">
                                          <p:val>
                                            <p:strVal val="ppt_y"/>
                                          </p:val>
                                        </p:tav>
                                        <p:tav tm="100000">
                                          <p:val>
                                            <p:strVal val="1+ppt_h/2"/>
                                          </p:val>
                                        </p:tav>
                                      </p:tavLst>
                                    </p:anim>
                                    <p:set>
                                      <p:cBhvr>
                                        <p:cTn id="31" dur="1" fill="hold">
                                          <p:stCondLst>
                                            <p:cond delay="499"/>
                                          </p:stCondLst>
                                        </p:cTn>
                                        <p:tgtEl>
                                          <p:spTgt spid="4"/>
                                        </p:tgtEl>
                                        <p:attrNameLst>
                                          <p:attrName>style.visibility</p:attrName>
                                        </p:attrNameLst>
                                      </p:cBhvr>
                                      <p:to>
                                        <p:strVal val="hidden"/>
                                      </p:to>
                                    </p:set>
                                  </p:childTnLst>
                                </p:cTn>
                              </p:par>
                              <p:par>
                                <p:cTn id="32" presetID="2" presetClass="entr" presetSubtype="4"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6"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a:spLocks noChangeArrowheads="1"/>
          </p:cNvSpPr>
          <p:nvPr/>
        </p:nvSpPr>
        <p:spPr bwMode="auto">
          <a:xfrm>
            <a:off x="1285875" y="1552575"/>
            <a:ext cx="321468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Typisch für angegliederte Gebäudeteile: Anbauten, Erker, Seitenschiffe (Basiliken)</a:t>
            </a:r>
          </a:p>
          <a:p>
            <a:r>
              <a:rPr lang="de-DE" altLang="de-DE" b="0">
                <a:solidFill>
                  <a:srgbClr val="000086"/>
                </a:solidFill>
              </a:rPr>
              <a:t>Garagen, Nebengebäude, Produktions- u. Lagerstätten</a:t>
            </a:r>
          </a:p>
          <a:p>
            <a:r>
              <a:rPr lang="de-DE" altLang="de-DE" b="0">
                <a:solidFill>
                  <a:srgbClr val="000086"/>
                </a:solidFill>
              </a:rPr>
              <a:t>Ab ca. 1950 Wohngebäude, Sakralbauten</a:t>
            </a:r>
          </a:p>
        </p:txBody>
      </p:sp>
      <p:sp>
        <p:nvSpPr>
          <p:cNvPr id="17" name="Rectangle 2"/>
          <p:cNvSpPr>
            <a:spLocks noChangeArrowheads="1"/>
          </p:cNvSpPr>
          <p:nvPr/>
        </p:nvSpPr>
        <p:spPr bwMode="auto">
          <a:xfrm>
            <a:off x="1295400" y="1052513"/>
            <a:ext cx="4633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Gebäudemanager Pultdach</a:t>
            </a:r>
            <a:endParaRPr lang="de-DE" altLang="de-DE" b="0">
              <a:solidFill>
                <a:srgbClr val="000086"/>
              </a:solidFill>
            </a:endParaRPr>
          </a:p>
        </p:txBody>
      </p:sp>
      <p:sp>
        <p:nvSpPr>
          <p:cNvPr id="8" name="Rechteck 7"/>
          <p:cNvSpPr>
            <a:spLocks noChangeArrowheads="1"/>
          </p:cNvSpPr>
          <p:nvPr/>
        </p:nvSpPr>
        <p:spPr bwMode="auto">
          <a:xfrm>
            <a:off x="1285875" y="3378200"/>
            <a:ext cx="284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Dachneigung: zumeist gering</a:t>
            </a:r>
          </a:p>
        </p:txBody>
      </p:sp>
      <p:sp>
        <p:nvSpPr>
          <p:cNvPr id="9" name="Rechteck 8"/>
          <p:cNvSpPr>
            <a:spLocks noChangeArrowheads="1"/>
          </p:cNvSpPr>
          <p:nvPr/>
        </p:nvSpPr>
        <p:spPr bwMode="auto">
          <a:xfrm>
            <a:off x="1285875" y="3917950"/>
            <a:ext cx="76676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Vorteile:</a:t>
            </a:r>
          </a:p>
          <a:p>
            <a:r>
              <a:rPr lang="de-DE" altLang="de-DE" b="0">
                <a:solidFill>
                  <a:srgbClr val="000086"/>
                </a:solidFill>
              </a:rPr>
              <a:t>Kostengünstig</a:t>
            </a:r>
          </a:p>
          <a:p>
            <a:r>
              <a:rPr lang="de-DE" altLang="de-DE" b="0">
                <a:solidFill>
                  <a:srgbClr val="000086"/>
                </a:solidFill>
              </a:rPr>
              <a:t>Gute Eignung für Solaranlagen</a:t>
            </a:r>
          </a:p>
          <a:p>
            <a:r>
              <a:rPr lang="de-DE" altLang="de-DE" b="0">
                <a:solidFill>
                  <a:srgbClr val="000086"/>
                </a:solidFill>
              </a:rPr>
              <a:t>Im Dachgeschoss mehr Wohnfläche bei gleicher Grundfläche</a:t>
            </a:r>
          </a:p>
          <a:p>
            <a:r>
              <a:rPr lang="de-DE" altLang="de-DE" b="0">
                <a:solidFill>
                  <a:srgbClr val="000086"/>
                </a:solidFill>
              </a:rPr>
              <a:t>Große Verschattung im Sommer</a:t>
            </a:r>
          </a:p>
        </p:txBody>
      </p:sp>
      <p:sp>
        <p:nvSpPr>
          <p:cNvPr id="10" name="Rechteck 9"/>
          <p:cNvSpPr>
            <a:spLocks noChangeArrowheads="1"/>
          </p:cNvSpPr>
          <p:nvPr/>
        </p:nvSpPr>
        <p:spPr bwMode="auto">
          <a:xfrm>
            <a:off x="1285875" y="5589588"/>
            <a:ext cx="7667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Nachteile:</a:t>
            </a:r>
          </a:p>
          <a:p>
            <a:r>
              <a:rPr lang="de-DE" altLang="de-DE" b="0">
                <a:solidFill>
                  <a:srgbClr val="000086"/>
                </a:solidFill>
              </a:rPr>
              <a:t>Feuchtigkeitsschäden aufgrund geringer Dachneigung (Abdichtung!)</a:t>
            </a:r>
          </a:p>
        </p:txBody>
      </p:sp>
      <p:pic>
        <p:nvPicPr>
          <p:cNvPr id="23559"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1449388"/>
            <a:ext cx="4505325"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Rechteck 2"/>
          <p:cNvSpPr>
            <a:spLocks noChangeArrowheads="1"/>
          </p:cNvSpPr>
          <p:nvPr/>
        </p:nvSpPr>
        <p:spPr bwMode="auto">
          <a:xfrm>
            <a:off x="7737475" y="1768475"/>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pPr algn="ctr"/>
            <a:r>
              <a:rPr lang="de-DE" altLang="de-DE" sz="2000" b="0">
                <a:solidFill>
                  <a:srgbClr val="FFC000"/>
                </a:solidFill>
              </a:rPr>
              <a:t>First</a:t>
            </a:r>
            <a:endParaRPr lang="de-DE" altLang="de-DE" sz="1900">
              <a:solidFill>
                <a:srgbClr val="FFC000"/>
              </a:solidFill>
              <a:latin typeface="Bookman Old Style" panose="02050604050505020204" pitchFamily="18" charset="0"/>
            </a:endParaRPr>
          </a:p>
        </p:txBody>
      </p:sp>
      <p:sp>
        <p:nvSpPr>
          <p:cNvPr id="23561" name="Rechteck 6"/>
          <p:cNvSpPr>
            <a:spLocks noChangeArrowheads="1"/>
          </p:cNvSpPr>
          <p:nvPr/>
        </p:nvSpPr>
        <p:spPr bwMode="auto">
          <a:xfrm>
            <a:off x="4284663" y="2438400"/>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b="0">
                <a:solidFill>
                  <a:srgbClr val="FFC000"/>
                </a:solidFill>
              </a:rPr>
              <a:t>Traufe</a:t>
            </a:r>
          </a:p>
        </p:txBody>
      </p:sp>
      <p:sp>
        <p:nvSpPr>
          <p:cNvPr id="23562" name="Rechteck 10"/>
          <p:cNvSpPr>
            <a:spLocks noChangeArrowheads="1"/>
          </p:cNvSpPr>
          <p:nvPr/>
        </p:nvSpPr>
        <p:spPr bwMode="auto">
          <a:xfrm>
            <a:off x="5375275" y="2438400"/>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pPr algn="ctr"/>
            <a:r>
              <a:rPr lang="de-DE" altLang="de-DE" sz="2000" b="0">
                <a:solidFill>
                  <a:srgbClr val="FFC000"/>
                </a:solidFill>
              </a:rPr>
              <a:t>Ortgang</a:t>
            </a:r>
            <a:endParaRPr lang="de-DE" altLang="de-DE" sz="1900">
              <a:solidFill>
                <a:srgbClr val="FFC000"/>
              </a:solidFill>
              <a:latin typeface="Bookman Old Style" panose="02050604050505020204" pitchFamily="18" charset="0"/>
            </a:endParaRPr>
          </a:p>
        </p:txBody>
      </p:sp>
      <p:sp>
        <p:nvSpPr>
          <p:cNvPr id="23563" name="Rechteck 14"/>
          <p:cNvSpPr>
            <a:spLocks noChangeArrowheads="1"/>
          </p:cNvSpPr>
          <p:nvPr/>
        </p:nvSpPr>
        <p:spPr bwMode="auto">
          <a:xfrm>
            <a:off x="6972300" y="2533650"/>
            <a:ext cx="1530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pPr algn="ctr"/>
            <a:r>
              <a:rPr lang="de-DE" altLang="de-DE" sz="2000" b="0">
                <a:solidFill>
                  <a:srgbClr val="FFC000"/>
                </a:solidFill>
              </a:rPr>
              <a:t>Hohe</a:t>
            </a:r>
            <a:r>
              <a:rPr lang="de-DE" altLang="de-DE" sz="2000" b="0">
                <a:solidFill>
                  <a:srgbClr val="000086"/>
                </a:solidFill>
              </a:rPr>
              <a:t> </a:t>
            </a:r>
            <a:r>
              <a:rPr lang="de-DE" altLang="de-DE" sz="2000" b="0">
                <a:solidFill>
                  <a:srgbClr val="FFC000"/>
                </a:solidFill>
              </a:rPr>
              <a:t>Wand</a:t>
            </a:r>
          </a:p>
        </p:txBody>
      </p:sp>
    </p:spTree>
  </p:cSld>
  <p:clrMapOvr>
    <a:masterClrMapping/>
  </p:clrMapOvr>
  <p:transition spd="med" advTm="11872">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utoUpdateAnimBg="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hteck 5"/>
          <p:cNvSpPr>
            <a:spLocks noChangeArrowheads="1"/>
          </p:cNvSpPr>
          <p:nvPr/>
        </p:nvSpPr>
        <p:spPr bwMode="auto">
          <a:xfrm>
            <a:off x="1285875" y="1552575"/>
            <a:ext cx="321468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Typisch bei angegliederten Gebäudeteilen: Anbauten, Erker, Seitenschiffe (Basiliken)</a:t>
            </a:r>
          </a:p>
          <a:p>
            <a:r>
              <a:rPr lang="de-DE" altLang="de-DE" b="0">
                <a:solidFill>
                  <a:srgbClr val="000086"/>
                </a:solidFill>
              </a:rPr>
              <a:t>Garagen, Nebengebäude, Produktions- u. Lagerstätten</a:t>
            </a:r>
          </a:p>
          <a:p>
            <a:r>
              <a:rPr lang="de-DE" altLang="de-DE" b="0">
                <a:solidFill>
                  <a:srgbClr val="000086"/>
                </a:solidFill>
              </a:rPr>
              <a:t>Ab ca. 1950 Wohngebäude, Sakralbauten</a:t>
            </a:r>
          </a:p>
        </p:txBody>
      </p:sp>
      <p:sp>
        <p:nvSpPr>
          <p:cNvPr id="17" name="Rectangle 2"/>
          <p:cNvSpPr>
            <a:spLocks noChangeArrowheads="1"/>
          </p:cNvSpPr>
          <p:nvPr/>
        </p:nvSpPr>
        <p:spPr bwMode="auto">
          <a:xfrm>
            <a:off x="1295400" y="1052513"/>
            <a:ext cx="4633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Gebäudemanager Pultdach</a:t>
            </a:r>
            <a:endParaRPr lang="de-DE" altLang="de-DE" b="0">
              <a:solidFill>
                <a:srgbClr val="000086"/>
              </a:solidFill>
            </a:endParaRPr>
          </a:p>
        </p:txBody>
      </p:sp>
      <p:sp>
        <p:nvSpPr>
          <p:cNvPr id="8" name="Rechteck 7"/>
          <p:cNvSpPr>
            <a:spLocks noChangeArrowheads="1"/>
          </p:cNvSpPr>
          <p:nvPr/>
        </p:nvSpPr>
        <p:spPr bwMode="auto">
          <a:xfrm>
            <a:off x="1285875" y="3378200"/>
            <a:ext cx="284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Dachneigung: zumeist gering</a:t>
            </a:r>
          </a:p>
        </p:txBody>
      </p:sp>
      <p:sp>
        <p:nvSpPr>
          <p:cNvPr id="9" name="Rechteck 8"/>
          <p:cNvSpPr>
            <a:spLocks noChangeArrowheads="1"/>
          </p:cNvSpPr>
          <p:nvPr/>
        </p:nvSpPr>
        <p:spPr bwMode="auto">
          <a:xfrm>
            <a:off x="1285875" y="3917950"/>
            <a:ext cx="76676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Vorteile:</a:t>
            </a:r>
          </a:p>
          <a:p>
            <a:r>
              <a:rPr lang="de-DE" altLang="de-DE" b="0">
                <a:solidFill>
                  <a:srgbClr val="000086"/>
                </a:solidFill>
              </a:rPr>
              <a:t>Kostengünstig</a:t>
            </a:r>
          </a:p>
          <a:p>
            <a:r>
              <a:rPr lang="de-DE" altLang="de-DE" b="0">
                <a:solidFill>
                  <a:srgbClr val="000086"/>
                </a:solidFill>
              </a:rPr>
              <a:t>Gute Eignung für Solaranlagen</a:t>
            </a:r>
          </a:p>
          <a:p>
            <a:r>
              <a:rPr lang="de-DE" altLang="de-DE" b="0">
                <a:solidFill>
                  <a:srgbClr val="000086"/>
                </a:solidFill>
              </a:rPr>
              <a:t>Im Dachgeschoss mehr Wohnfläche bei gleicher Grundfläche</a:t>
            </a:r>
          </a:p>
          <a:p>
            <a:r>
              <a:rPr lang="de-DE" altLang="de-DE" b="0">
                <a:solidFill>
                  <a:srgbClr val="000086"/>
                </a:solidFill>
              </a:rPr>
              <a:t>Große Verschattung im Sommer</a:t>
            </a:r>
          </a:p>
        </p:txBody>
      </p:sp>
      <p:sp>
        <p:nvSpPr>
          <p:cNvPr id="10" name="Rechteck 9"/>
          <p:cNvSpPr>
            <a:spLocks noChangeArrowheads="1"/>
          </p:cNvSpPr>
          <p:nvPr/>
        </p:nvSpPr>
        <p:spPr bwMode="auto">
          <a:xfrm>
            <a:off x="1285875" y="5589588"/>
            <a:ext cx="7667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Nachteile:</a:t>
            </a:r>
          </a:p>
          <a:p>
            <a:r>
              <a:rPr lang="de-DE" altLang="de-DE" b="0">
                <a:solidFill>
                  <a:srgbClr val="000086"/>
                </a:solidFill>
              </a:rPr>
              <a:t>Feuchtigkeitsschäden aufgrund geringer Dachneigung (Abdichtung!)</a:t>
            </a:r>
          </a:p>
        </p:txBody>
      </p:sp>
      <p:pic>
        <p:nvPicPr>
          <p:cNvPr id="24583" name="Grafi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882650"/>
            <a:ext cx="2943225" cy="585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1872">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utoUpdateAnimBg="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Grafi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37275" y="857250"/>
            <a:ext cx="304165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p:cNvSpPr>
            <a:spLocks noChangeArrowheads="1"/>
          </p:cNvSpPr>
          <p:nvPr/>
        </p:nvSpPr>
        <p:spPr bwMode="auto">
          <a:xfrm>
            <a:off x="1295400" y="1143000"/>
            <a:ext cx="327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Flächenmodelle</a:t>
            </a:r>
            <a:endParaRPr lang="de-DE" altLang="de-DE" b="0">
              <a:solidFill>
                <a:srgbClr val="000086"/>
              </a:solidFill>
            </a:endParaRPr>
          </a:p>
        </p:txBody>
      </p:sp>
      <p:sp>
        <p:nvSpPr>
          <p:cNvPr id="8" name="Rechteck 7"/>
          <p:cNvSpPr>
            <a:spLocks noChangeArrowheads="1"/>
          </p:cNvSpPr>
          <p:nvPr/>
        </p:nvSpPr>
        <p:spPr bwMode="auto">
          <a:xfrm>
            <a:off x="1285875" y="1574800"/>
            <a:ext cx="41433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Kniestockhöhe </a:t>
            </a:r>
            <a:r>
              <a:rPr lang="de-DE" altLang="de-DE" b="0">
                <a:solidFill>
                  <a:srgbClr val="000086"/>
                </a:solidFill>
              </a:rPr>
              <a:t>Die Kniestockhöhe ist die Höhendifferenz von OK Rohdecke oberstes Geschoss bis zum Schnittpunkt Außenwand/Sparren. (Keine Legaldefinition für Kniestock vorhanden)</a:t>
            </a:r>
          </a:p>
        </p:txBody>
      </p:sp>
      <p:sp>
        <p:nvSpPr>
          <p:cNvPr id="9" name="Rechteck 8"/>
          <p:cNvSpPr>
            <a:spLocks noChangeArrowheads="1"/>
          </p:cNvSpPr>
          <p:nvPr/>
        </p:nvSpPr>
        <p:spPr bwMode="auto">
          <a:xfrm>
            <a:off x="1295400" y="3671888"/>
            <a:ext cx="41433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Firstlage </a:t>
            </a:r>
          </a:p>
          <a:p>
            <a:r>
              <a:rPr lang="de-DE" altLang="de-DE" b="0">
                <a:solidFill>
                  <a:srgbClr val="000086"/>
                </a:solidFill>
              </a:rPr>
              <a:t>First am ersten gepickten Punkt</a:t>
            </a:r>
          </a:p>
          <a:p>
            <a:r>
              <a:rPr lang="de-DE" altLang="de-DE" b="0">
                <a:solidFill>
                  <a:srgbClr val="000086"/>
                </a:solidFill>
              </a:rPr>
              <a:t>Traufe am ersten gepickten Punkt</a:t>
            </a:r>
          </a:p>
        </p:txBody>
      </p:sp>
      <p:pic>
        <p:nvPicPr>
          <p:cNvPr id="266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1655763"/>
            <a:ext cx="316865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p:cNvSpPr>
            <a:spLocks noChangeArrowheads="1"/>
          </p:cNvSpPr>
          <p:nvPr/>
        </p:nvSpPr>
        <p:spPr bwMode="auto">
          <a:xfrm>
            <a:off x="1285875" y="3000375"/>
            <a:ext cx="4143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Dachneigung </a:t>
            </a:r>
            <a:r>
              <a:rPr lang="de-DE" altLang="de-DE" b="0">
                <a:solidFill>
                  <a:srgbClr val="000086"/>
                </a:solidFill>
              </a:rPr>
              <a:t>Die Dachneigung Pultdaches in Grad. </a:t>
            </a:r>
          </a:p>
        </p:txBody>
      </p:sp>
      <p:sp>
        <p:nvSpPr>
          <p:cNvPr id="3" name="Rechteck 2"/>
          <p:cNvSpPr>
            <a:spLocks noChangeArrowheads="1"/>
          </p:cNvSpPr>
          <p:nvPr/>
        </p:nvSpPr>
        <p:spPr bwMode="auto">
          <a:xfrm>
            <a:off x="1285875" y="4541838"/>
            <a:ext cx="457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Dachschraffur</a:t>
            </a:r>
            <a:r>
              <a:rPr lang="de-DE" altLang="de-DE" b="0">
                <a:solidFill>
                  <a:srgbClr val="000086"/>
                </a:solidFill>
              </a:rPr>
              <a:t>: Dieses Dialogfeld zeigt immer die aktuelle eingestellte Lichteinfallsrichtung</a:t>
            </a:r>
          </a:p>
          <a:p>
            <a:r>
              <a:rPr lang="de-DE" altLang="de-DE" b="0">
                <a:solidFill>
                  <a:srgbClr val="000086"/>
                </a:solidFill>
              </a:rPr>
              <a:t>aus den Globalen Einstellungen, Karteikarte Gebäude an. StadtCAD orientiert sich bei der Konstruktion von Dachschraffuren immer an</a:t>
            </a:r>
          </a:p>
          <a:p>
            <a:r>
              <a:rPr lang="de-DE" altLang="de-DE" b="0">
                <a:solidFill>
                  <a:srgbClr val="000086"/>
                </a:solidFill>
              </a:rPr>
              <a:t>der eingestellten Lichteinfallsrichtung</a:t>
            </a:r>
          </a:p>
        </p:txBody>
      </p:sp>
      <p:pic>
        <p:nvPicPr>
          <p:cNvPr id="2"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40413" y="2781300"/>
            <a:ext cx="3060700"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872">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26632"/>
                                        </p:tgtEl>
                                        <p:attrNameLst>
                                          <p:attrName>style.visibility</p:attrName>
                                        </p:attrNameLst>
                                      </p:cBhvr>
                                      <p:to>
                                        <p:strVal val="visible"/>
                                      </p:to>
                                    </p:set>
                                    <p:anim calcmode="lin" valueType="num">
                                      <p:cBhvr additive="base">
                                        <p:cTn id="18" dur="500" fill="hold"/>
                                        <p:tgtEl>
                                          <p:spTgt spid="26632"/>
                                        </p:tgtEl>
                                        <p:attrNameLst>
                                          <p:attrName>ppt_x</p:attrName>
                                        </p:attrNameLst>
                                      </p:cBhvr>
                                      <p:tavLst>
                                        <p:tav tm="0">
                                          <p:val>
                                            <p:strVal val="#ppt_x"/>
                                          </p:val>
                                        </p:tav>
                                        <p:tav tm="100000">
                                          <p:val>
                                            <p:strVal val="#ppt_x"/>
                                          </p:val>
                                        </p:tav>
                                      </p:tavLst>
                                    </p:anim>
                                    <p:anim calcmode="lin" valueType="num">
                                      <p:cBhvr additive="base">
                                        <p:cTn id="19" dur="500" fill="hold"/>
                                        <p:tgtEl>
                                          <p:spTgt spid="26632"/>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xit" presetSubtype="4" fill="hold" nodeType="clickEffect">
                                  <p:stCondLst>
                                    <p:cond delay="0"/>
                                  </p:stCondLst>
                                  <p:childTnLst>
                                    <p:anim calcmode="lin" valueType="num">
                                      <p:cBhvr additive="base">
                                        <p:cTn id="23" dur="500"/>
                                        <p:tgtEl>
                                          <p:spTgt spid="26632"/>
                                        </p:tgtEl>
                                        <p:attrNameLst>
                                          <p:attrName>ppt_x</p:attrName>
                                        </p:attrNameLst>
                                      </p:cBhvr>
                                      <p:tavLst>
                                        <p:tav tm="0">
                                          <p:val>
                                            <p:strVal val="ppt_x"/>
                                          </p:val>
                                        </p:tav>
                                        <p:tav tm="100000">
                                          <p:val>
                                            <p:strVal val="ppt_x"/>
                                          </p:val>
                                        </p:tav>
                                      </p:tavLst>
                                    </p:anim>
                                    <p:anim calcmode="lin" valueType="num">
                                      <p:cBhvr additive="base">
                                        <p:cTn id="24" dur="500"/>
                                        <p:tgtEl>
                                          <p:spTgt spid="26632"/>
                                        </p:tgtEl>
                                        <p:attrNameLst>
                                          <p:attrName>ppt_y</p:attrName>
                                        </p:attrNameLst>
                                      </p:cBhvr>
                                      <p:tavLst>
                                        <p:tav tm="0">
                                          <p:val>
                                            <p:strVal val="ppt_y"/>
                                          </p:val>
                                        </p:tav>
                                        <p:tav tm="100000">
                                          <p:val>
                                            <p:strVal val="1+ppt_h/2"/>
                                          </p:val>
                                        </p:tav>
                                      </p:tavLst>
                                    </p:anim>
                                    <p:set>
                                      <p:cBhvr>
                                        <p:cTn id="25" dur="1" fill="hold">
                                          <p:stCondLst>
                                            <p:cond delay="499"/>
                                          </p:stCondLst>
                                        </p:cTn>
                                        <p:tgtEl>
                                          <p:spTgt spid="26632"/>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fill="hold"/>
                                        <p:tgtEl>
                                          <p:spTgt spid="3"/>
                                        </p:tgtEl>
                                        <p:attrNameLst>
                                          <p:attrName>ppt_x</p:attrName>
                                        </p:attrNameLst>
                                      </p:cBhvr>
                                      <p:tavLst>
                                        <p:tav tm="0">
                                          <p:val>
                                            <p:strVal val="#ppt_x"/>
                                          </p:val>
                                        </p:tav>
                                        <p:tav tm="100000">
                                          <p:val>
                                            <p:strVal val="#ppt_x"/>
                                          </p:val>
                                        </p:tav>
                                      </p:tavLst>
                                    </p:anim>
                                    <p:anim calcmode="lin" valueType="num">
                                      <p:cBhvr additive="base">
                                        <p:cTn id="4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additive="base">
                                        <p:cTn id="48" dur="500" fill="hold"/>
                                        <p:tgtEl>
                                          <p:spTgt spid="2"/>
                                        </p:tgtEl>
                                        <p:attrNameLst>
                                          <p:attrName>ppt_x</p:attrName>
                                        </p:attrNameLst>
                                      </p:cBhvr>
                                      <p:tavLst>
                                        <p:tav tm="0">
                                          <p:val>
                                            <p:strVal val="#ppt_x"/>
                                          </p:val>
                                        </p:tav>
                                        <p:tav tm="100000">
                                          <p:val>
                                            <p:strVal val="#ppt_x"/>
                                          </p:val>
                                        </p:tav>
                                      </p:tavLst>
                                    </p:anim>
                                    <p:anim calcmode="lin" valueType="num">
                                      <p:cBhvr additive="base">
                                        <p:cTn id="4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8" grpId="0"/>
      <p:bldP spid="9" grpId="0"/>
      <p:bldP spid="11"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Grafi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87925" y="1276350"/>
            <a:ext cx="3965575"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a:spLocks noChangeArrowheads="1"/>
          </p:cNvSpPr>
          <p:nvPr/>
        </p:nvSpPr>
        <p:spPr bwMode="auto">
          <a:xfrm>
            <a:off x="1285875" y="1979613"/>
            <a:ext cx="32146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Häufigste Dachform in kalten und gemäßigten Zonen</a:t>
            </a:r>
          </a:p>
        </p:txBody>
      </p:sp>
      <p:sp>
        <p:nvSpPr>
          <p:cNvPr id="17" name="Rectangle 2"/>
          <p:cNvSpPr>
            <a:spLocks noChangeArrowheads="1"/>
          </p:cNvSpPr>
          <p:nvPr/>
        </p:nvSpPr>
        <p:spPr bwMode="auto">
          <a:xfrm>
            <a:off x="1295400" y="1052513"/>
            <a:ext cx="3692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Gebäudemanager Satteldach und Mansarddach</a:t>
            </a:r>
            <a:endParaRPr lang="de-DE" altLang="de-DE" b="0">
              <a:solidFill>
                <a:srgbClr val="000086"/>
              </a:solidFill>
            </a:endParaRPr>
          </a:p>
        </p:txBody>
      </p:sp>
      <p:sp>
        <p:nvSpPr>
          <p:cNvPr id="8" name="Rechteck 7"/>
          <p:cNvSpPr>
            <a:spLocks noChangeArrowheads="1"/>
          </p:cNvSpPr>
          <p:nvPr/>
        </p:nvSpPr>
        <p:spPr bwMode="auto">
          <a:xfrm>
            <a:off x="1285875" y="2987675"/>
            <a:ext cx="28448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Dachneigung: </a:t>
            </a:r>
          </a:p>
          <a:p>
            <a:r>
              <a:rPr lang="de-DE" altLang="de-DE" b="0">
                <a:solidFill>
                  <a:srgbClr val="000086"/>
                </a:solidFill>
              </a:rPr>
              <a:t>sehr unterschiedlich</a:t>
            </a:r>
          </a:p>
        </p:txBody>
      </p:sp>
      <p:sp>
        <p:nvSpPr>
          <p:cNvPr id="9" name="Rechteck 8"/>
          <p:cNvSpPr>
            <a:spLocks noChangeArrowheads="1"/>
          </p:cNvSpPr>
          <p:nvPr/>
        </p:nvSpPr>
        <p:spPr bwMode="auto">
          <a:xfrm>
            <a:off x="1285875" y="3917950"/>
            <a:ext cx="76676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Vorteile:</a:t>
            </a:r>
          </a:p>
          <a:p>
            <a:r>
              <a:rPr lang="de-DE" altLang="de-DE" b="0">
                <a:solidFill>
                  <a:srgbClr val="000086"/>
                </a:solidFill>
              </a:rPr>
              <a:t>Kostengünstig</a:t>
            </a:r>
          </a:p>
          <a:p>
            <a:r>
              <a:rPr lang="de-DE" altLang="de-DE" b="0">
                <a:solidFill>
                  <a:srgbClr val="000086"/>
                </a:solidFill>
              </a:rPr>
              <a:t>Vielseitige Gestaltungsmöglichkeiten</a:t>
            </a:r>
          </a:p>
          <a:p>
            <a:r>
              <a:rPr lang="de-DE" altLang="de-DE" b="0">
                <a:solidFill>
                  <a:srgbClr val="000086"/>
                </a:solidFill>
              </a:rPr>
              <a:t>Witterungsbeständig (bei Dachneigungen &gt; 30 °)</a:t>
            </a:r>
          </a:p>
          <a:p>
            <a:r>
              <a:rPr lang="de-DE" altLang="de-DE" b="0">
                <a:solidFill>
                  <a:srgbClr val="000086"/>
                </a:solidFill>
              </a:rPr>
              <a:t>Umweltfreundliche Schuppendeckung mit Naturmaterialien möglich</a:t>
            </a:r>
          </a:p>
        </p:txBody>
      </p:sp>
      <p:sp>
        <p:nvSpPr>
          <p:cNvPr id="10" name="Rechteck 9"/>
          <p:cNvSpPr>
            <a:spLocks noChangeArrowheads="1"/>
          </p:cNvSpPr>
          <p:nvPr/>
        </p:nvSpPr>
        <p:spPr bwMode="auto">
          <a:xfrm>
            <a:off x="1285875" y="5589588"/>
            <a:ext cx="76676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Nachteile:</a:t>
            </a:r>
          </a:p>
          <a:p>
            <a:r>
              <a:rPr lang="de-DE" altLang="de-DE" b="0">
                <a:solidFill>
                  <a:srgbClr val="000086"/>
                </a:solidFill>
              </a:rPr>
              <a:t>Wohnraumverlust im Dachraum, kann mit Gauben gemildert werden und/oder in der Ausführung als Mansarddach </a:t>
            </a:r>
          </a:p>
        </p:txBody>
      </p:sp>
      <p:sp>
        <p:nvSpPr>
          <p:cNvPr id="26632" name="Rechteck 2"/>
          <p:cNvSpPr>
            <a:spLocks noChangeArrowheads="1"/>
          </p:cNvSpPr>
          <p:nvPr/>
        </p:nvSpPr>
        <p:spPr bwMode="auto">
          <a:xfrm>
            <a:off x="6511925" y="1485900"/>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pPr algn="ctr"/>
            <a:r>
              <a:rPr lang="de-DE" altLang="de-DE" sz="2000" b="0">
                <a:solidFill>
                  <a:srgbClr val="000086"/>
                </a:solidFill>
              </a:rPr>
              <a:t>First</a:t>
            </a:r>
            <a:endParaRPr lang="de-DE" altLang="de-DE" sz="1900">
              <a:latin typeface="Bookman Old Style" panose="02050604050505020204" pitchFamily="18" charset="0"/>
            </a:endParaRPr>
          </a:p>
        </p:txBody>
      </p:sp>
      <p:sp>
        <p:nvSpPr>
          <p:cNvPr id="26633" name="Rechteck 6"/>
          <p:cNvSpPr>
            <a:spLocks noChangeArrowheads="1"/>
          </p:cNvSpPr>
          <p:nvPr/>
        </p:nvSpPr>
        <p:spPr bwMode="auto">
          <a:xfrm>
            <a:off x="7451725" y="3178175"/>
            <a:ext cx="915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b="0">
                <a:solidFill>
                  <a:srgbClr val="000086"/>
                </a:solidFill>
              </a:rPr>
              <a:t>Traufe</a:t>
            </a:r>
          </a:p>
        </p:txBody>
      </p:sp>
      <p:sp>
        <p:nvSpPr>
          <p:cNvPr id="26634" name="Rechteck 10"/>
          <p:cNvSpPr>
            <a:spLocks noChangeArrowheads="1"/>
          </p:cNvSpPr>
          <p:nvPr/>
        </p:nvSpPr>
        <p:spPr bwMode="auto">
          <a:xfrm>
            <a:off x="5240338" y="2428875"/>
            <a:ext cx="1109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pPr algn="ctr"/>
            <a:r>
              <a:rPr lang="de-DE" altLang="de-DE" sz="2000" b="0">
                <a:solidFill>
                  <a:srgbClr val="000086"/>
                </a:solidFill>
              </a:rPr>
              <a:t>Ortgang</a:t>
            </a:r>
            <a:endParaRPr lang="de-DE" altLang="de-DE" sz="1900">
              <a:latin typeface="Bookman Old Style" panose="02050604050505020204" pitchFamily="18" charset="0"/>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9813" y="1260475"/>
            <a:ext cx="4324350"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1872">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utoUpdateAnimBg="0"/>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1295400" y="1052513"/>
            <a:ext cx="4633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Gebäudemanager Satteldach</a:t>
            </a:r>
            <a:endParaRPr lang="de-DE" altLang="de-DE" b="0">
              <a:solidFill>
                <a:srgbClr val="000086"/>
              </a:solidFill>
            </a:endParaRPr>
          </a:p>
        </p:txBody>
      </p:sp>
      <p:sp>
        <p:nvSpPr>
          <p:cNvPr id="12" name="Rechteck 11"/>
          <p:cNvSpPr>
            <a:spLocks noChangeArrowheads="1"/>
          </p:cNvSpPr>
          <p:nvPr/>
        </p:nvSpPr>
        <p:spPr bwMode="auto">
          <a:xfrm>
            <a:off x="1285875" y="1989138"/>
            <a:ext cx="4143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Dachneigung Sattel </a:t>
            </a:r>
            <a:r>
              <a:rPr lang="de-DE" altLang="de-DE" b="0">
                <a:solidFill>
                  <a:srgbClr val="000086"/>
                </a:solidFill>
              </a:rPr>
              <a:t>Die Dachneigung des Sattels in Grad. </a:t>
            </a:r>
          </a:p>
        </p:txBody>
      </p:sp>
      <p:pic>
        <p:nvPicPr>
          <p:cNvPr id="27652"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982663"/>
            <a:ext cx="289560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32525" y="941388"/>
            <a:ext cx="29114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6"/>
          <p:cNvSpPr>
            <a:spLocks noChangeArrowheads="1"/>
          </p:cNvSpPr>
          <p:nvPr/>
        </p:nvSpPr>
        <p:spPr bwMode="auto">
          <a:xfrm>
            <a:off x="1296988" y="2573338"/>
            <a:ext cx="4143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Mansardhöhe </a:t>
            </a:r>
            <a:r>
              <a:rPr lang="de-DE" altLang="de-DE" b="0">
                <a:solidFill>
                  <a:srgbClr val="000086"/>
                </a:solidFill>
              </a:rPr>
              <a:t>Die Höhe der Mansarde in cm. </a:t>
            </a:r>
          </a:p>
        </p:txBody>
      </p:sp>
      <p:sp>
        <p:nvSpPr>
          <p:cNvPr id="8" name="Rechteck 7"/>
          <p:cNvSpPr>
            <a:spLocks noChangeArrowheads="1"/>
          </p:cNvSpPr>
          <p:nvPr/>
        </p:nvSpPr>
        <p:spPr bwMode="auto">
          <a:xfrm>
            <a:off x="1285875" y="3213100"/>
            <a:ext cx="4143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Dachneigung Mansarde </a:t>
            </a:r>
            <a:r>
              <a:rPr lang="de-DE" altLang="de-DE" b="0">
                <a:solidFill>
                  <a:srgbClr val="000086"/>
                </a:solidFill>
              </a:rPr>
              <a:t>Die Dachneigung der Mansarde in Grad. </a:t>
            </a:r>
          </a:p>
        </p:txBody>
      </p:sp>
    </p:spTree>
  </p:cSld>
  <p:clrMapOvr>
    <a:masterClrMapping/>
  </p:clrMapOvr>
  <p:transition spd="med" advTm="11872">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12"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368425" y="9144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endParaRPr lang="de-DE" altLang="de-DE"/>
          </a:p>
        </p:txBody>
      </p:sp>
      <p:sp>
        <p:nvSpPr>
          <p:cNvPr id="7171" name="Line 3"/>
          <p:cNvSpPr>
            <a:spLocks noChangeShapeType="1"/>
          </p:cNvSpPr>
          <p:nvPr/>
        </p:nvSpPr>
        <p:spPr bwMode="auto">
          <a:xfrm flipV="1">
            <a:off x="1368425" y="6172200"/>
            <a:ext cx="990600" cy="304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2075" tIns="46038" rIns="92075" bIns="46038">
            <a:spAutoFit/>
          </a:bodyPr>
          <a:lstStyle/>
          <a:p>
            <a:endParaRPr lang="de-DE"/>
          </a:p>
        </p:txBody>
      </p:sp>
      <p:sp>
        <p:nvSpPr>
          <p:cNvPr id="7172" name="Rectangle 4"/>
          <p:cNvSpPr>
            <a:spLocks noChangeArrowheads="1"/>
          </p:cNvSpPr>
          <p:nvPr/>
        </p:nvSpPr>
        <p:spPr bwMode="auto">
          <a:xfrm>
            <a:off x="1368425" y="9906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endParaRPr lang="de-DE" altLang="de-DE"/>
          </a:p>
        </p:txBody>
      </p:sp>
      <p:sp>
        <p:nvSpPr>
          <p:cNvPr id="5127" name="Rechteck 10"/>
          <p:cNvSpPr>
            <a:spLocks noChangeArrowheads="1"/>
          </p:cNvSpPr>
          <p:nvPr/>
        </p:nvSpPr>
        <p:spPr bwMode="auto">
          <a:xfrm>
            <a:off x="1368425" y="1722438"/>
            <a:ext cx="76438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t>11:20 Uhr: 	Kaffeepause und Informationsaustausch</a:t>
            </a:r>
            <a:endParaRPr lang="de-DE" altLang="de-DE" sz="1400" b="0"/>
          </a:p>
        </p:txBody>
      </p:sp>
      <p:sp>
        <p:nvSpPr>
          <p:cNvPr id="5132" name="Rechteck 12"/>
          <p:cNvSpPr>
            <a:spLocks noChangeArrowheads="1"/>
          </p:cNvSpPr>
          <p:nvPr/>
        </p:nvSpPr>
        <p:spPr bwMode="auto">
          <a:xfrm>
            <a:off x="1368425" y="3284538"/>
            <a:ext cx="764381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t>14:00 Uhr: 	Workshop: Der StadtCAD-Gebäudemanager als 			Paradigma</a:t>
            </a:r>
            <a:r>
              <a:rPr lang="de-DE" altLang="de-DE" sz="1400"/>
              <a:t>			</a:t>
            </a:r>
          </a:p>
          <a:p>
            <a:r>
              <a:rPr lang="de-DE" altLang="de-DE" sz="1400"/>
              <a:t>		Vollständiger Überblick aller Funktionen</a:t>
            </a:r>
            <a:r>
              <a:rPr lang="de-DE" altLang="de-DE" sz="1400" b="0"/>
              <a:t>	Albert Schultheiß</a:t>
            </a:r>
            <a:endParaRPr lang="de-DE" altLang="de-DE" sz="1400"/>
          </a:p>
        </p:txBody>
      </p:sp>
      <p:sp>
        <p:nvSpPr>
          <p:cNvPr id="13" name="Rechteck 9"/>
          <p:cNvSpPr>
            <a:spLocks noChangeArrowheads="1"/>
          </p:cNvSpPr>
          <p:nvPr/>
        </p:nvSpPr>
        <p:spPr bwMode="auto">
          <a:xfrm>
            <a:off x="1368425" y="908050"/>
            <a:ext cx="76438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t>10:00 Uhr: 	Begrüßung und Einführung		</a:t>
            </a:r>
            <a:r>
              <a:rPr lang="de-DE" altLang="de-DE" sz="1400" b="0"/>
              <a:t>Albert Schultheiß</a:t>
            </a:r>
          </a:p>
        </p:txBody>
      </p:sp>
      <p:sp>
        <p:nvSpPr>
          <p:cNvPr id="14" name="Rechteck 9"/>
          <p:cNvSpPr>
            <a:spLocks noChangeArrowheads="1"/>
          </p:cNvSpPr>
          <p:nvPr/>
        </p:nvSpPr>
        <p:spPr bwMode="auto">
          <a:xfrm>
            <a:off x="1368425" y="1196975"/>
            <a:ext cx="76438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t>10:10 Uhr: 	Das neue AutoCAD 2016		</a:t>
            </a:r>
            <a:r>
              <a:rPr lang="de-DE" altLang="de-DE" sz="1400" b="0"/>
              <a:t>Heiner Sietas</a:t>
            </a:r>
          </a:p>
        </p:txBody>
      </p:sp>
      <p:sp>
        <p:nvSpPr>
          <p:cNvPr id="15" name="Rechteck 9"/>
          <p:cNvSpPr>
            <a:spLocks noChangeArrowheads="1"/>
          </p:cNvSpPr>
          <p:nvPr/>
        </p:nvSpPr>
        <p:spPr bwMode="auto">
          <a:xfrm>
            <a:off x="1368425" y="1484313"/>
            <a:ext cx="76438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t>10:55 Uhr: 	Das neue StadtCAD 16		</a:t>
            </a:r>
            <a:r>
              <a:rPr lang="de-DE" altLang="de-DE" sz="1400" b="0"/>
              <a:t>Albert Schultheiß</a:t>
            </a:r>
          </a:p>
        </p:txBody>
      </p:sp>
      <p:sp>
        <p:nvSpPr>
          <p:cNvPr id="18" name="Rechteck 9"/>
          <p:cNvSpPr>
            <a:spLocks noChangeArrowheads="1"/>
          </p:cNvSpPr>
          <p:nvPr/>
        </p:nvSpPr>
        <p:spPr bwMode="auto">
          <a:xfrm>
            <a:off x="1368425" y="1989138"/>
            <a:ext cx="76438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t>11:50 Uhr: 	Workshop: Die StadtCAD-Projektverwaltung </a:t>
            </a:r>
          </a:p>
          <a:p>
            <a:r>
              <a:rPr lang="de-DE" altLang="de-DE"/>
              <a:t>		</a:t>
            </a:r>
            <a:r>
              <a:rPr lang="de-DE" altLang="de-DE" sz="1400"/>
              <a:t>StadtCAD-Projekte schnell aus Vorgängerversionen </a:t>
            </a:r>
            <a:br>
              <a:rPr lang="de-DE" altLang="de-DE" sz="1400"/>
            </a:br>
            <a:r>
              <a:rPr lang="de-DE" altLang="de-DE" sz="1400"/>
              <a:t>		migrieren und verwalten</a:t>
            </a:r>
            <a:r>
              <a:rPr lang="de-DE" altLang="de-DE"/>
              <a:t>		</a:t>
            </a:r>
            <a:r>
              <a:rPr lang="de-DE" altLang="de-DE" sz="1400" b="0"/>
              <a:t>Herbert Putz</a:t>
            </a:r>
          </a:p>
        </p:txBody>
      </p:sp>
      <p:sp>
        <p:nvSpPr>
          <p:cNvPr id="19" name="Rechteck 9"/>
          <p:cNvSpPr>
            <a:spLocks noChangeArrowheads="1"/>
          </p:cNvSpPr>
          <p:nvPr/>
        </p:nvSpPr>
        <p:spPr bwMode="auto">
          <a:xfrm>
            <a:off x="1368425" y="2781300"/>
            <a:ext cx="72151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t>12:30 Uhr: 	Mittagspause</a:t>
            </a:r>
          </a:p>
          <a:p>
            <a:r>
              <a:rPr lang="de-DE" altLang="de-DE" b="0"/>
              <a:t>		</a:t>
            </a:r>
            <a:r>
              <a:rPr lang="de-DE" altLang="de-DE" sz="1200" b="0"/>
              <a:t>Zu unserem warmen Buffet sind Sie herzlich eingeladen!</a:t>
            </a:r>
          </a:p>
        </p:txBody>
      </p:sp>
      <p:sp>
        <p:nvSpPr>
          <p:cNvPr id="16" name="Rechteck 12"/>
          <p:cNvSpPr>
            <a:spLocks noChangeArrowheads="1"/>
          </p:cNvSpPr>
          <p:nvPr/>
        </p:nvSpPr>
        <p:spPr bwMode="auto">
          <a:xfrm>
            <a:off x="1368425" y="4846638"/>
            <a:ext cx="76438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t>15:30 Uhr: 	Kaffeepause und Informationsaustausch</a:t>
            </a:r>
            <a:endParaRPr lang="de-DE" altLang="de-DE" sz="1400"/>
          </a:p>
        </p:txBody>
      </p:sp>
      <p:sp>
        <p:nvSpPr>
          <p:cNvPr id="17" name="Rechteck 12"/>
          <p:cNvSpPr>
            <a:spLocks noChangeArrowheads="1"/>
          </p:cNvSpPr>
          <p:nvPr/>
        </p:nvSpPr>
        <p:spPr bwMode="auto">
          <a:xfrm>
            <a:off x="1368425" y="5229225"/>
            <a:ext cx="76438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t>16:00 Uhr: 	Workshop: Linienbegleitende Signaturen</a:t>
            </a:r>
          </a:p>
          <a:p>
            <a:r>
              <a:rPr lang="de-DE" altLang="de-DE" sz="1400"/>
              <a:t>		Die Bedeutung aller Parameter</a:t>
            </a:r>
            <a:r>
              <a:rPr lang="de-DE" altLang="de-DE" sz="1400" b="0"/>
              <a:t>	 	Albert Schultheiß</a:t>
            </a:r>
            <a:endParaRPr lang="de-DE" altLang="de-DE" sz="1400"/>
          </a:p>
        </p:txBody>
      </p:sp>
      <p:sp>
        <p:nvSpPr>
          <p:cNvPr id="20" name="Rechteck 12"/>
          <p:cNvSpPr>
            <a:spLocks noChangeArrowheads="1"/>
          </p:cNvSpPr>
          <p:nvPr/>
        </p:nvSpPr>
        <p:spPr bwMode="auto">
          <a:xfrm>
            <a:off x="1368425" y="6546850"/>
            <a:ext cx="76438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t>17:00 Uhr: 	Abschlussdiskussion und Zusammenfassung des Tages</a:t>
            </a:r>
            <a:endParaRPr lang="de-DE" altLang="de-DE" sz="1400"/>
          </a:p>
        </p:txBody>
      </p:sp>
      <p:sp>
        <p:nvSpPr>
          <p:cNvPr id="21" name="Rechteck 12"/>
          <p:cNvSpPr>
            <a:spLocks noChangeArrowheads="1"/>
          </p:cNvSpPr>
          <p:nvPr/>
        </p:nvSpPr>
        <p:spPr bwMode="auto">
          <a:xfrm>
            <a:off x="1368425" y="4076700"/>
            <a:ext cx="76438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t>14:45 Uhr: 	Workshop: </a:t>
            </a:r>
            <a:r>
              <a:rPr lang="de-DE" altLang="de-DE" sz="1400"/>
              <a:t>Der StadtCAD-Gebäudemanager als Werkzeug			Erstellung eines 3D-Stadtmodells anhand eines konkreten 			Projektes</a:t>
            </a:r>
            <a:r>
              <a:rPr lang="de-DE" altLang="de-DE" sz="1400" b="0"/>
              <a:t>			 	Fred Tomke</a:t>
            </a:r>
            <a:endParaRPr lang="de-DE" altLang="de-DE" sz="1400"/>
          </a:p>
        </p:txBody>
      </p:sp>
      <p:sp>
        <p:nvSpPr>
          <p:cNvPr id="22" name="Rechteck 12"/>
          <p:cNvSpPr>
            <a:spLocks noChangeArrowheads="1"/>
          </p:cNvSpPr>
          <p:nvPr/>
        </p:nvSpPr>
        <p:spPr bwMode="auto">
          <a:xfrm>
            <a:off x="1368425" y="5805488"/>
            <a:ext cx="764381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t>16:20 Uhr: 	Workshop: Tipps und Tricks aus dem StadtCAD-Support</a:t>
            </a:r>
          </a:p>
          <a:p>
            <a:r>
              <a:rPr lang="de-DE" altLang="de-DE" sz="1400"/>
              <a:t>		Die häufigsten Problemfälle und ihre Lösungen</a:t>
            </a:r>
            <a:r>
              <a:rPr lang="de-DE" altLang="de-DE" sz="1400" b="0"/>
              <a:t>	 							Christoph Hendrich</a:t>
            </a:r>
            <a:endParaRPr lang="de-DE" altLang="de-DE" sz="1400"/>
          </a:p>
        </p:txBody>
      </p:sp>
    </p:spTree>
  </p:cSld>
  <p:clrMapOvr>
    <a:masterClrMapping/>
  </p:clrMapOvr>
  <p:transition advTm="11872">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27"/>
                                        </p:tgtEl>
                                        <p:attrNameLst>
                                          <p:attrName>style.visibility</p:attrName>
                                        </p:attrNameLst>
                                      </p:cBhvr>
                                      <p:to>
                                        <p:strVal val="visible"/>
                                      </p:to>
                                    </p:set>
                                    <p:anim calcmode="lin" valueType="num">
                                      <p:cBhvr additive="base">
                                        <p:cTn id="25" dur="500" fill="hold"/>
                                        <p:tgtEl>
                                          <p:spTgt spid="5127"/>
                                        </p:tgtEl>
                                        <p:attrNameLst>
                                          <p:attrName>ppt_x</p:attrName>
                                        </p:attrNameLst>
                                      </p:cBhvr>
                                      <p:tavLst>
                                        <p:tav tm="0">
                                          <p:val>
                                            <p:strVal val="#ppt_x"/>
                                          </p:val>
                                        </p:tav>
                                        <p:tav tm="100000">
                                          <p:val>
                                            <p:strVal val="#ppt_x"/>
                                          </p:val>
                                        </p:tav>
                                      </p:tavLst>
                                    </p:anim>
                                    <p:anim calcmode="lin" valueType="num">
                                      <p:cBhvr additive="base">
                                        <p:cTn id="26" dur="500" fill="hold"/>
                                        <p:tgtEl>
                                          <p:spTgt spid="5127"/>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132"/>
                                        </p:tgtEl>
                                        <p:attrNameLst>
                                          <p:attrName>style.visibility</p:attrName>
                                        </p:attrNameLst>
                                      </p:cBhvr>
                                      <p:to>
                                        <p:strVal val="visible"/>
                                      </p:to>
                                    </p:set>
                                    <p:anim calcmode="lin" valueType="num">
                                      <p:cBhvr additive="base">
                                        <p:cTn id="43" dur="500" fill="hold"/>
                                        <p:tgtEl>
                                          <p:spTgt spid="5132"/>
                                        </p:tgtEl>
                                        <p:attrNameLst>
                                          <p:attrName>ppt_x</p:attrName>
                                        </p:attrNameLst>
                                      </p:cBhvr>
                                      <p:tavLst>
                                        <p:tav tm="0">
                                          <p:val>
                                            <p:strVal val="#ppt_x"/>
                                          </p:val>
                                        </p:tav>
                                        <p:tav tm="100000">
                                          <p:val>
                                            <p:strVal val="#ppt_x"/>
                                          </p:val>
                                        </p:tav>
                                      </p:tavLst>
                                    </p:anim>
                                    <p:anim calcmode="lin" valueType="num">
                                      <p:cBhvr additive="base">
                                        <p:cTn id="44" dur="500" fill="hold"/>
                                        <p:tgtEl>
                                          <p:spTgt spid="5132"/>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p:bldP spid="5132" grpId="0"/>
      <p:bldP spid="13" grpId="0"/>
      <p:bldP spid="14" grpId="0"/>
      <p:bldP spid="15" grpId="0"/>
      <p:bldP spid="18" grpId="0"/>
      <p:bldP spid="19" grpId="0"/>
      <p:bldP spid="16" grpId="0"/>
      <p:bldP spid="17" grpId="0"/>
      <p:bldP spid="20" grpId="0"/>
      <p:bldP spid="21"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Grafik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3550" y="1552575"/>
            <a:ext cx="467995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a:spLocks noChangeArrowheads="1"/>
          </p:cNvSpPr>
          <p:nvPr/>
        </p:nvSpPr>
        <p:spPr bwMode="auto">
          <a:xfrm>
            <a:off x="1285875" y="1552575"/>
            <a:ext cx="32146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Ursprung in der Stroh- und Reetdeckung (Schilfrohr)</a:t>
            </a:r>
          </a:p>
          <a:p>
            <a:r>
              <a:rPr lang="de-DE" altLang="de-DE" b="0">
                <a:solidFill>
                  <a:srgbClr val="000086"/>
                </a:solidFill>
              </a:rPr>
              <a:t>Nord- und Ostseeküstenraum</a:t>
            </a:r>
          </a:p>
        </p:txBody>
      </p:sp>
      <p:sp>
        <p:nvSpPr>
          <p:cNvPr id="17" name="Rectangle 2"/>
          <p:cNvSpPr>
            <a:spLocks noChangeArrowheads="1"/>
          </p:cNvSpPr>
          <p:nvPr/>
        </p:nvSpPr>
        <p:spPr bwMode="auto">
          <a:xfrm>
            <a:off x="1295400" y="1052513"/>
            <a:ext cx="4633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Gebäudemanager Walmdach</a:t>
            </a:r>
            <a:endParaRPr lang="de-DE" altLang="de-DE" b="0">
              <a:solidFill>
                <a:srgbClr val="000086"/>
              </a:solidFill>
            </a:endParaRPr>
          </a:p>
        </p:txBody>
      </p:sp>
      <p:sp>
        <p:nvSpPr>
          <p:cNvPr id="8" name="Rechteck 7"/>
          <p:cNvSpPr>
            <a:spLocks noChangeArrowheads="1"/>
          </p:cNvSpPr>
          <p:nvPr/>
        </p:nvSpPr>
        <p:spPr bwMode="auto">
          <a:xfrm>
            <a:off x="1285875" y="2668588"/>
            <a:ext cx="2844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Dachneigung: </a:t>
            </a:r>
          </a:p>
          <a:p>
            <a:r>
              <a:rPr lang="de-DE" altLang="de-DE" b="0">
                <a:solidFill>
                  <a:srgbClr val="000086"/>
                </a:solidFill>
              </a:rPr>
              <a:t>sehr unterschiedlich</a:t>
            </a:r>
          </a:p>
          <a:p>
            <a:r>
              <a:rPr lang="de-DE" altLang="de-DE" b="0">
                <a:solidFill>
                  <a:srgbClr val="000086"/>
                </a:solidFill>
              </a:rPr>
              <a:t>Walm zumeist stärker geneigt, als Satteldachflächen</a:t>
            </a:r>
          </a:p>
        </p:txBody>
      </p:sp>
      <p:sp>
        <p:nvSpPr>
          <p:cNvPr id="9" name="Rechteck 8"/>
          <p:cNvSpPr>
            <a:spLocks noChangeArrowheads="1"/>
          </p:cNvSpPr>
          <p:nvPr/>
        </p:nvSpPr>
        <p:spPr bwMode="auto">
          <a:xfrm>
            <a:off x="1285875" y="4181475"/>
            <a:ext cx="76676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Vorteile:</a:t>
            </a:r>
          </a:p>
          <a:p>
            <a:r>
              <a:rPr lang="de-DE" altLang="de-DE" b="0">
                <a:solidFill>
                  <a:srgbClr val="000086"/>
                </a:solidFill>
              </a:rPr>
              <a:t>Geringere Windlasten, zugleich höhere Steifigkeit des Dachtragwerks</a:t>
            </a:r>
          </a:p>
          <a:p>
            <a:endParaRPr lang="de-DE" altLang="de-DE" b="0">
              <a:solidFill>
                <a:srgbClr val="000086"/>
              </a:solidFill>
            </a:endParaRPr>
          </a:p>
        </p:txBody>
      </p:sp>
      <p:sp>
        <p:nvSpPr>
          <p:cNvPr id="10" name="Rechteck 9"/>
          <p:cNvSpPr>
            <a:spLocks noChangeArrowheads="1"/>
          </p:cNvSpPr>
          <p:nvPr/>
        </p:nvSpPr>
        <p:spPr bwMode="auto">
          <a:xfrm>
            <a:off x="1285875" y="5589588"/>
            <a:ext cx="7667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Nachteile:</a:t>
            </a:r>
          </a:p>
          <a:p>
            <a:r>
              <a:rPr lang="de-DE" altLang="de-DE" b="0">
                <a:solidFill>
                  <a:srgbClr val="000086"/>
                </a:solidFill>
              </a:rPr>
              <a:t>Hoher Wohnraumverlust im Dachraum, kann mit Gauben gemildert werden </a:t>
            </a:r>
          </a:p>
        </p:txBody>
      </p:sp>
      <p:sp>
        <p:nvSpPr>
          <p:cNvPr id="28680" name="Rechteck 2"/>
          <p:cNvSpPr>
            <a:spLocks noChangeArrowheads="1"/>
          </p:cNvSpPr>
          <p:nvPr/>
        </p:nvSpPr>
        <p:spPr bwMode="auto">
          <a:xfrm>
            <a:off x="6516688" y="1352550"/>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pPr algn="ctr"/>
            <a:r>
              <a:rPr lang="de-DE" altLang="de-DE" sz="2000" b="0">
                <a:solidFill>
                  <a:srgbClr val="000086"/>
                </a:solidFill>
              </a:rPr>
              <a:t>First</a:t>
            </a:r>
            <a:endParaRPr lang="de-DE" altLang="de-DE" sz="1900">
              <a:latin typeface="Bookman Old Style" panose="02050604050505020204" pitchFamily="18" charset="0"/>
            </a:endParaRPr>
          </a:p>
        </p:txBody>
      </p:sp>
      <p:sp>
        <p:nvSpPr>
          <p:cNvPr id="28681" name="Rechteck 6"/>
          <p:cNvSpPr>
            <a:spLocks noChangeArrowheads="1"/>
          </p:cNvSpPr>
          <p:nvPr/>
        </p:nvSpPr>
        <p:spPr bwMode="auto">
          <a:xfrm>
            <a:off x="6858000" y="2960688"/>
            <a:ext cx="915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b="0">
                <a:solidFill>
                  <a:srgbClr val="000086"/>
                </a:solidFill>
              </a:rPr>
              <a:t>Traufe</a:t>
            </a:r>
          </a:p>
        </p:txBody>
      </p:sp>
      <p:sp>
        <p:nvSpPr>
          <p:cNvPr id="28682" name="Rechteck 10"/>
          <p:cNvSpPr>
            <a:spLocks noChangeArrowheads="1"/>
          </p:cNvSpPr>
          <p:nvPr/>
        </p:nvSpPr>
        <p:spPr bwMode="auto">
          <a:xfrm>
            <a:off x="5259388" y="2324100"/>
            <a:ext cx="830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pPr algn="ctr"/>
            <a:r>
              <a:rPr lang="de-DE" altLang="de-DE" sz="2000" b="0">
                <a:solidFill>
                  <a:srgbClr val="000086"/>
                </a:solidFill>
              </a:rPr>
              <a:t>Walm</a:t>
            </a:r>
            <a:endParaRPr lang="de-DE" altLang="de-DE" sz="1900">
              <a:latin typeface="Bookman Old Style" panose="02050604050505020204" pitchFamily="18" charset="0"/>
            </a:endParaRPr>
          </a:p>
        </p:txBody>
      </p:sp>
      <p:sp>
        <p:nvSpPr>
          <p:cNvPr id="28683" name="Rechteck 12"/>
          <p:cNvSpPr>
            <a:spLocks noChangeArrowheads="1"/>
          </p:cNvSpPr>
          <p:nvPr/>
        </p:nvSpPr>
        <p:spPr bwMode="auto">
          <a:xfrm>
            <a:off x="5930900" y="1912938"/>
            <a:ext cx="6826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pPr algn="ctr"/>
            <a:r>
              <a:rPr lang="de-DE" altLang="de-DE" sz="2000" b="0">
                <a:solidFill>
                  <a:srgbClr val="000086"/>
                </a:solidFill>
              </a:rPr>
              <a:t>Grat</a:t>
            </a:r>
            <a:endParaRPr lang="de-DE" altLang="de-DE" sz="1900">
              <a:latin typeface="Bookman Old Style" panose="02050604050505020204" pitchFamily="18" charset="0"/>
            </a:endParaRPr>
          </a:p>
        </p:txBody>
      </p:sp>
    </p:spTree>
  </p:cSld>
  <p:clrMapOvr>
    <a:masterClrMapping/>
  </p:clrMapOvr>
  <p:transition spd="med" advTm="11872">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utoUpdateAnimBg="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1295400" y="1052513"/>
            <a:ext cx="38528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Gebäudemanager Walmdach und Krüppelwalmdach</a:t>
            </a:r>
            <a:endParaRPr lang="de-DE" altLang="de-DE" b="0">
              <a:solidFill>
                <a:srgbClr val="000086"/>
              </a:solidFill>
            </a:endParaRPr>
          </a:p>
        </p:txBody>
      </p:sp>
      <p:sp>
        <p:nvSpPr>
          <p:cNvPr id="14" name="Rechteck 13"/>
          <p:cNvSpPr>
            <a:spLocks noChangeArrowheads="1"/>
          </p:cNvSpPr>
          <p:nvPr/>
        </p:nvSpPr>
        <p:spPr bwMode="auto">
          <a:xfrm>
            <a:off x="1295400" y="1990725"/>
            <a:ext cx="4143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Dachneigung </a:t>
            </a:r>
            <a:r>
              <a:rPr lang="de-DE" altLang="de-DE" b="0">
                <a:solidFill>
                  <a:srgbClr val="000086"/>
                </a:solidFill>
              </a:rPr>
              <a:t>Die Dachneigung des Walms in Grad. </a:t>
            </a:r>
          </a:p>
        </p:txBody>
      </p:sp>
      <p:sp>
        <p:nvSpPr>
          <p:cNvPr id="15" name="Rechteck 14"/>
          <p:cNvSpPr>
            <a:spLocks noChangeArrowheads="1"/>
          </p:cNvSpPr>
          <p:nvPr/>
        </p:nvSpPr>
        <p:spPr bwMode="auto">
          <a:xfrm>
            <a:off x="1289050" y="2714625"/>
            <a:ext cx="29067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Einseitiges Walmdach </a:t>
            </a:r>
            <a:br>
              <a:rPr lang="de-DE" altLang="de-DE">
                <a:solidFill>
                  <a:srgbClr val="000086"/>
                </a:solidFill>
              </a:rPr>
            </a:br>
            <a:r>
              <a:rPr lang="de-DE" altLang="de-DE" b="0">
                <a:solidFill>
                  <a:srgbClr val="000086"/>
                </a:solidFill>
              </a:rPr>
              <a:t>Die Seite des Walms wird während des Zeichnens mit der Position des Fadenkreuzes bestimmt</a:t>
            </a:r>
          </a:p>
        </p:txBody>
      </p:sp>
      <p:pic>
        <p:nvPicPr>
          <p:cNvPr id="29701"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81700" y="965200"/>
            <a:ext cx="3114675" cy="588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91225" y="996950"/>
            <a:ext cx="310515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9638" y="996950"/>
            <a:ext cx="3119437" cy="589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a:spLocks noChangeArrowheads="1"/>
          </p:cNvSpPr>
          <p:nvPr/>
        </p:nvSpPr>
        <p:spPr bwMode="auto">
          <a:xfrm>
            <a:off x="1289050" y="4440238"/>
            <a:ext cx="31654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Krüppelwalmdach </a:t>
            </a:r>
            <a:r>
              <a:rPr lang="de-DE" altLang="de-DE" b="0">
                <a:solidFill>
                  <a:srgbClr val="000086"/>
                </a:solidFill>
              </a:rPr>
              <a:t>Die Höhe des Krüppelwalms wird prozentual zur Höhe des Sattels angegeben</a:t>
            </a:r>
          </a:p>
        </p:txBody>
      </p:sp>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7975" y="4178300"/>
            <a:ext cx="18542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1788" y="2774950"/>
            <a:ext cx="17938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1872">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childTnLst>
                                </p:cTn>
                              </p:par>
                              <p:par>
                                <p:cTn id="24" presetID="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xit" presetSubtype="0" fill="hold" nodeType="clickEffect">
                                  <p:stCondLst>
                                    <p:cond delay="0"/>
                                  </p:stCondLst>
                                  <p:childTnLst>
                                    <p:set>
                                      <p:cBhvr>
                                        <p:cTn id="31" dur="1" fill="hold">
                                          <p:stCondLst>
                                            <p:cond delay="0"/>
                                          </p:stCondLst>
                                        </p:cTn>
                                        <p:tgtEl>
                                          <p:spTgt spid="3"/>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fill="hold"/>
                                        <p:tgtEl>
                                          <p:spTgt spid="6"/>
                                        </p:tgtEl>
                                        <p:attrNameLst>
                                          <p:attrName>ppt_x</p:attrName>
                                        </p:attrNameLst>
                                      </p:cBhvr>
                                      <p:tavLst>
                                        <p:tav tm="0">
                                          <p:val>
                                            <p:strVal val="#ppt_x"/>
                                          </p:val>
                                        </p:tav>
                                        <p:tav tm="100000">
                                          <p:val>
                                            <p:strVal val="#ppt_x"/>
                                          </p:val>
                                        </p:tav>
                                      </p:tavLst>
                                    </p:anim>
                                    <p:anim calcmode="lin" valueType="num">
                                      <p:cBhvr additive="base">
                                        <p:cTn id="4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14" grpId="0"/>
      <p:bldP spid="15"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1192213"/>
            <a:ext cx="3911600"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a:spLocks noChangeArrowheads="1"/>
          </p:cNvSpPr>
          <p:nvPr/>
        </p:nvSpPr>
        <p:spPr bwMode="auto">
          <a:xfrm>
            <a:off x="1285875" y="1552575"/>
            <a:ext cx="32146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Verwendung bei Türmen und Kirchtürmen. </a:t>
            </a:r>
            <a:br>
              <a:rPr lang="de-DE" altLang="de-DE" b="0">
                <a:solidFill>
                  <a:srgbClr val="000086"/>
                </a:solidFill>
              </a:rPr>
            </a:br>
            <a:r>
              <a:rPr lang="de-DE" altLang="de-DE" b="0">
                <a:solidFill>
                  <a:srgbClr val="000086"/>
                </a:solidFill>
              </a:rPr>
              <a:t>Wohnungsbau: Mittelmeerraum.</a:t>
            </a:r>
          </a:p>
        </p:txBody>
      </p:sp>
      <p:sp>
        <p:nvSpPr>
          <p:cNvPr id="17" name="Rectangle 2"/>
          <p:cNvSpPr>
            <a:spLocks noChangeArrowheads="1"/>
          </p:cNvSpPr>
          <p:nvPr/>
        </p:nvSpPr>
        <p:spPr bwMode="auto">
          <a:xfrm>
            <a:off x="1295400" y="1052513"/>
            <a:ext cx="4633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Gebäudemanager Zeltdach</a:t>
            </a:r>
            <a:endParaRPr lang="de-DE" altLang="de-DE" b="0">
              <a:solidFill>
                <a:srgbClr val="000086"/>
              </a:solidFill>
            </a:endParaRPr>
          </a:p>
        </p:txBody>
      </p:sp>
      <p:sp>
        <p:nvSpPr>
          <p:cNvPr id="8" name="Rechteck 7"/>
          <p:cNvSpPr>
            <a:spLocks noChangeArrowheads="1"/>
          </p:cNvSpPr>
          <p:nvPr/>
        </p:nvSpPr>
        <p:spPr bwMode="auto">
          <a:xfrm>
            <a:off x="1285875" y="2420938"/>
            <a:ext cx="2844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Sonderform bei quadratischer Grundfläche:</a:t>
            </a:r>
          </a:p>
          <a:p>
            <a:r>
              <a:rPr lang="de-DE" altLang="de-DE" b="0">
                <a:solidFill>
                  <a:srgbClr val="000086"/>
                </a:solidFill>
              </a:rPr>
              <a:t>Pyramidendach</a:t>
            </a:r>
          </a:p>
        </p:txBody>
      </p:sp>
      <p:sp>
        <p:nvSpPr>
          <p:cNvPr id="9" name="Rechteck 8"/>
          <p:cNvSpPr>
            <a:spLocks noChangeArrowheads="1"/>
          </p:cNvSpPr>
          <p:nvPr/>
        </p:nvSpPr>
        <p:spPr bwMode="auto">
          <a:xfrm>
            <a:off x="1285875" y="4181475"/>
            <a:ext cx="47990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Vorteile:</a:t>
            </a:r>
          </a:p>
          <a:p>
            <a:r>
              <a:rPr lang="de-DE" altLang="de-DE" b="0">
                <a:solidFill>
                  <a:srgbClr val="000086"/>
                </a:solidFill>
              </a:rPr>
              <a:t>Belichtung über das Dach möglich</a:t>
            </a:r>
          </a:p>
          <a:p>
            <a:endParaRPr lang="de-DE" altLang="de-DE" b="0">
              <a:solidFill>
                <a:srgbClr val="000086"/>
              </a:solidFill>
            </a:endParaRPr>
          </a:p>
        </p:txBody>
      </p:sp>
      <p:sp>
        <p:nvSpPr>
          <p:cNvPr id="10" name="Rechteck 9"/>
          <p:cNvSpPr>
            <a:spLocks noChangeArrowheads="1"/>
          </p:cNvSpPr>
          <p:nvPr/>
        </p:nvSpPr>
        <p:spPr bwMode="auto">
          <a:xfrm>
            <a:off x="1285875" y="5589588"/>
            <a:ext cx="73898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Nachteile:</a:t>
            </a:r>
          </a:p>
          <a:p>
            <a:r>
              <a:rPr lang="de-DE" altLang="de-DE" b="0">
                <a:solidFill>
                  <a:srgbClr val="000086"/>
                </a:solidFill>
              </a:rPr>
              <a:t>Kein Wohnraum im Dachraum möglich</a:t>
            </a:r>
          </a:p>
          <a:p>
            <a:r>
              <a:rPr lang="de-DE" altLang="de-DE" b="0">
                <a:solidFill>
                  <a:srgbClr val="000086"/>
                </a:solidFill>
              </a:rPr>
              <a:t>Feuchtigkeitsschäden aufgrund geringer Dachneigung (Abdichtung!)</a:t>
            </a:r>
          </a:p>
        </p:txBody>
      </p:sp>
      <p:sp>
        <p:nvSpPr>
          <p:cNvPr id="30728" name="Rechteck 6"/>
          <p:cNvSpPr>
            <a:spLocks noChangeArrowheads="1"/>
          </p:cNvSpPr>
          <p:nvPr/>
        </p:nvSpPr>
        <p:spPr bwMode="auto">
          <a:xfrm>
            <a:off x="6731000" y="2235200"/>
            <a:ext cx="915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b="0">
                <a:solidFill>
                  <a:srgbClr val="000086"/>
                </a:solidFill>
              </a:rPr>
              <a:t>Traufe</a:t>
            </a:r>
          </a:p>
        </p:txBody>
      </p:sp>
      <p:sp>
        <p:nvSpPr>
          <p:cNvPr id="30729" name="Rechteck 10"/>
          <p:cNvSpPr>
            <a:spLocks noChangeArrowheads="1"/>
          </p:cNvSpPr>
          <p:nvPr/>
        </p:nvSpPr>
        <p:spPr bwMode="auto">
          <a:xfrm>
            <a:off x="6505575" y="5278438"/>
            <a:ext cx="16081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pPr algn="ctr"/>
            <a:r>
              <a:rPr lang="de-DE" altLang="de-DE" b="0">
                <a:solidFill>
                  <a:srgbClr val="000086"/>
                </a:solidFill>
              </a:rPr>
              <a:t>Pyramidendach</a:t>
            </a:r>
          </a:p>
        </p:txBody>
      </p:sp>
      <p:sp>
        <p:nvSpPr>
          <p:cNvPr id="30730" name="Rechteck 12"/>
          <p:cNvSpPr>
            <a:spLocks noChangeArrowheads="1"/>
          </p:cNvSpPr>
          <p:nvPr/>
        </p:nvSpPr>
        <p:spPr bwMode="auto">
          <a:xfrm>
            <a:off x="5621338" y="1377950"/>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pPr algn="ctr"/>
            <a:r>
              <a:rPr lang="de-DE" altLang="de-DE" sz="2000" b="0">
                <a:solidFill>
                  <a:srgbClr val="000086"/>
                </a:solidFill>
              </a:rPr>
              <a:t>Grat</a:t>
            </a:r>
            <a:endParaRPr lang="de-DE" altLang="de-DE" sz="1900">
              <a:latin typeface="Bookman Old Style" panose="02050604050505020204" pitchFamily="18" charset="0"/>
            </a:endParaRPr>
          </a:p>
        </p:txBody>
      </p:sp>
      <p:pic>
        <p:nvPicPr>
          <p:cNvPr id="30731" name="Grafi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3505200"/>
            <a:ext cx="147637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hteck 13"/>
          <p:cNvSpPr>
            <a:spLocks noChangeArrowheads="1"/>
          </p:cNvSpPr>
          <p:nvPr/>
        </p:nvSpPr>
        <p:spPr bwMode="auto">
          <a:xfrm>
            <a:off x="1285875" y="3378200"/>
            <a:ext cx="284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Gefälle zumeist gering</a:t>
            </a:r>
          </a:p>
        </p:txBody>
      </p:sp>
    </p:spTree>
  </p:cSld>
  <p:clrMapOvr>
    <a:masterClrMapping/>
  </p:clrMapOvr>
  <p:transition spd="med" advTm="11872">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utoUpdateAnimBg="0"/>
      <p:bldP spid="8" grpId="0"/>
      <p:bldP spid="9" grpId="0"/>
      <p:bldP spid="10"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1295400" y="1052513"/>
            <a:ext cx="4633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Gebäudemanager Zeltdach</a:t>
            </a:r>
            <a:endParaRPr lang="de-DE" altLang="de-DE" b="0">
              <a:solidFill>
                <a:srgbClr val="000086"/>
              </a:solidFill>
            </a:endParaRPr>
          </a:p>
        </p:txBody>
      </p:sp>
      <p:pic>
        <p:nvPicPr>
          <p:cNvPr id="31747"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29313" y="935038"/>
            <a:ext cx="3086100" cy="556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1872">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a:spLocks noChangeArrowheads="1"/>
          </p:cNvSpPr>
          <p:nvPr/>
        </p:nvSpPr>
        <p:spPr bwMode="auto">
          <a:xfrm>
            <a:off x="1285875" y="2317750"/>
            <a:ext cx="321468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Selten, obwohl eine der ältesten Dachformen.</a:t>
            </a:r>
          </a:p>
          <a:p>
            <a:r>
              <a:rPr lang="de-DE" altLang="de-DE" b="0">
                <a:solidFill>
                  <a:srgbClr val="000086"/>
                </a:solidFill>
              </a:rPr>
              <a:t>Industriebauten, großflächige Überdachungen</a:t>
            </a:r>
          </a:p>
        </p:txBody>
      </p:sp>
      <p:sp>
        <p:nvSpPr>
          <p:cNvPr id="17" name="Rectangle 2"/>
          <p:cNvSpPr>
            <a:spLocks noChangeArrowheads="1"/>
          </p:cNvSpPr>
          <p:nvPr/>
        </p:nvSpPr>
        <p:spPr bwMode="auto">
          <a:xfrm>
            <a:off x="1295400" y="1052513"/>
            <a:ext cx="3924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Gebäudemanager Tonnendach und Bogendach</a:t>
            </a:r>
            <a:endParaRPr lang="de-DE" altLang="de-DE" b="0">
              <a:solidFill>
                <a:srgbClr val="000086"/>
              </a:solidFill>
            </a:endParaRPr>
          </a:p>
        </p:txBody>
      </p:sp>
      <p:sp>
        <p:nvSpPr>
          <p:cNvPr id="8" name="Rechteck 7"/>
          <p:cNvSpPr>
            <a:spLocks noChangeArrowheads="1"/>
          </p:cNvSpPr>
          <p:nvPr/>
        </p:nvSpPr>
        <p:spPr bwMode="auto">
          <a:xfrm>
            <a:off x="1285875" y="3473450"/>
            <a:ext cx="32146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Tonnendach: Halbkreisförmiger Querschnitt</a:t>
            </a:r>
          </a:p>
          <a:p>
            <a:r>
              <a:rPr lang="de-DE" altLang="de-DE" b="0">
                <a:solidFill>
                  <a:srgbClr val="000086"/>
                </a:solidFill>
              </a:rPr>
              <a:t>Bogendach: kleineres Kreissegment</a:t>
            </a:r>
          </a:p>
          <a:p>
            <a:endParaRPr lang="de-DE" altLang="de-DE" b="0">
              <a:solidFill>
                <a:srgbClr val="000086"/>
              </a:solidFill>
            </a:endParaRPr>
          </a:p>
        </p:txBody>
      </p:sp>
      <p:sp>
        <p:nvSpPr>
          <p:cNvPr id="9" name="Rechteck 8"/>
          <p:cNvSpPr>
            <a:spLocks noChangeArrowheads="1"/>
          </p:cNvSpPr>
          <p:nvPr/>
        </p:nvSpPr>
        <p:spPr bwMode="auto">
          <a:xfrm>
            <a:off x="1277938" y="4795838"/>
            <a:ext cx="47990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Vorteile:</a:t>
            </a:r>
          </a:p>
          <a:p>
            <a:r>
              <a:rPr lang="de-DE" altLang="de-DE" b="0">
                <a:solidFill>
                  <a:srgbClr val="000086"/>
                </a:solidFill>
              </a:rPr>
              <a:t>Große Spannweiten möglich</a:t>
            </a:r>
          </a:p>
          <a:p>
            <a:endParaRPr lang="de-DE" altLang="de-DE" b="0">
              <a:solidFill>
                <a:srgbClr val="000086"/>
              </a:solidFill>
            </a:endParaRPr>
          </a:p>
        </p:txBody>
      </p:sp>
      <p:sp>
        <p:nvSpPr>
          <p:cNvPr id="32774" name="Rechteck 6"/>
          <p:cNvSpPr>
            <a:spLocks noChangeArrowheads="1"/>
          </p:cNvSpPr>
          <p:nvPr/>
        </p:nvSpPr>
        <p:spPr bwMode="auto">
          <a:xfrm>
            <a:off x="6731000" y="2235200"/>
            <a:ext cx="915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b="0">
                <a:solidFill>
                  <a:srgbClr val="000086"/>
                </a:solidFill>
              </a:rPr>
              <a:t>Traufe</a:t>
            </a:r>
          </a:p>
        </p:txBody>
      </p:sp>
      <p:sp>
        <p:nvSpPr>
          <p:cNvPr id="32775" name="Rechteck 12"/>
          <p:cNvSpPr>
            <a:spLocks noChangeArrowheads="1"/>
          </p:cNvSpPr>
          <p:nvPr/>
        </p:nvSpPr>
        <p:spPr bwMode="auto">
          <a:xfrm>
            <a:off x="5621338" y="1377950"/>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pPr algn="ctr"/>
            <a:r>
              <a:rPr lang="de-DE" altLang="de-DE" sz="2000" b="0">
                <a:solidFill>
                  <a:srgbClr val="000086"/>
                </a:solidFill>
              </a:rPr>
              <a:t>Grat</a:t>
            </a:r>
            <a:endParaRPr lang="de-DE" altLang="de-DE" sz="1900">
              <a:latin typeface="Bookman Old Style" panose="02050604050505020204" pitchFamily="18" charset="0"/>
            </a:endParaRPr>
          </a:p>
        </p:txBody>
      </p:sp>
      <p:pic>
        <p:nvPicPr>
          <p:cNvPr id="3277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1470025"/>
            <a:ext cx="4505325"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455738"/>
            <a:ext cx="403225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4" name="Picture 2" descr="http://mw2.google.com/mw-panoramio/photos/medium/786245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4688" y="1441450"/>
            <a:ext cx="4537075"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1872">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84994"/>
                                        </p:tgtEl>
                                        <p:attrNameLst>
                                          <p:attrName>style.visibility</p:attrName>
                                        </p:attrNameLst>
                                      </p:cBhvr>
                                      <p:to>
                                        <p:strVal val="visible"/>
                                      </p:to>
                                    </p:set>
                                    <p:anim calcmode="lin" valueType="num">
                                      <p:cBhvr additive="base">
                                        <p:cTn id="29" dur="500" fill="hold"/>
                                        <p:tgtEl>
                                          <p:spTgt spid="84994"/>
                                        </p:tgtEl>
                                        <p:attrNameLst>
                                          <p:attrName>ppt_x</p:attrName>
                                        </p:attrNameLst>
                                      </p:cBhvr>
                                      <p:tavLst>
                                        <p:tav tm="0">
                                          <p:val>
                                            <p:strVal val="#ppt_x"/>
                                          </p:val>
                                        </p:tav>
                                        <p:tav tm="100000">
                                          <p:val>
                                            <p:strVal val="#ppt_x"/>
                                          </p:val>
                                        </p:tav>
                                      </p:tavLst>
                                    </p:anim>
                                    <p:anim calcmode="lin" valueType="num">
                                      <p:cBhvr additive="base">
                                        <p:cTn id="30" dur="500" fill="hold"/>
                                        <p:tgtEl>
                                          <p:spTgt spid="84994"/>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17" grpId="0" autoUpdateAnimBg="0"/>
      <p:bldP spid="8" grpId="0" autoUpdateAnimBg="0"/>
      <p:bldP spid="9"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1431925"/>
            <a:ext cx="3021012" cy="539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00763" y="1431925"/>
            <a:ext cx="3005137" cy="539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p:cNvSpPr>
            <a:spLocks noChangeArrowheads="1"/>
          </p:cNvSpPr>
          <p:nvPr/>
        </p:nvSpPr>
        <p:spPr bwMode="auto">
          <a:xfrm>
            <a:off x="1295400" y="1052513"/>
            <a:ext cx="3924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Gebäudemanager Tonnendach und Bogendach</a:t>
            </a:r>
            <a:endParaRPr lang="de-DE" altLang="de-DE" b="0">
              <a:solidFill>
                <a:srgbClr val="000086"/>
              </a:solidFill>
            </a:endParaRPr>
          </a:p>
        </p:txBody>
      </p:sp>
      <p:sp>
        <p:nvSpPr>
          <p:cNvPr id="8" name="Rechteck 7"/>
          <p:cNvSpPr>
            <a:spLocks noChangeArrowheads="1"/>
          </p:cNvSpPr>
          <p:nvPr/>
        </p:nvSpPr>
        <p:spPr bwMode="auto">
          <a:xfrm>
            <a:off x="1295400" y="2133600"/>
            <a:ext cx="3213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Tonnendach</a:t>
            </a:r>
            <a:r>
              <a:rPr lang="de-DE" altLang="de-DE" b="0">
                <a:solidFill>
                  <a:srgbClr val="000086"/>
                </a:solidFill>
              </a:rPr>
              <a:t>: Halbkreisförmiger Querschnitt</a:t>
            </a:r>
          </a:p>
          <a:p>
            <a:endParaRPr lang="de-DE" altLang="de-DE" b="0">
              <a:solidFill>
                <a:srgbClr val="000086"/>
              </a:solidFill>
            </a:endParaRPr>
          </a:p>
        </p:txBody>
      </p:sp>
      <p:sp>
        <p:nvSpPr>
          <p:cNvPr id="15" name="Rechteck 14"/>
          <p:cNvSpPr>
            <a:spLocks noChangeArrowheads="1"/>
          </p:cNvSpPr>
          <p:nvPr/>
        </p:nvSpPr>
        <p:spPr bwMode="auto">
          <a:xfrm>
            <a:off x="1309688" y="4789488"/>
            <a:ext cx="4143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Dachneigung </a:t>
            </a:r>
            <a:r>
              <a:rPr lang="de-DE" altLang="de-DE" b="0">
                <a:solidFill>
                  <a:srgbClr val="000086"/>
                </a:solidFill>
              </a:rPr>
              <a:t>Nur aktiv bei Bogendach</a:t>
            </a:r>
          </a:p>
          <a:p>
            <a:r>
              <a:rPr lang="de-DE" altLang="de-DE" b="0">
                <a:solidFill>
                  <a:srgbClr val="000086"/>
                </a:solidFill>
              </a:rPr>
              <a:t>90 ° entsprechen einem Tonnendach</a:t>
            </a:r>
          </a:p>
        </p:txBody>
      </p:sp>
      <p:sp>
        <p:nvSpPr>
          <p:cNvPr id="9" name="Rechteck 8"/>
          <p:cNvSpPr>
            <a:spLocks noChangeArrowheads="1"/>
          </p:cNvSpPr>
          <p:nvPr/>
        </p:nvSpPr>
        <p:spPr bwMode="auto">
          <a:xfrm>
            <a:off x="1295400" y="3330575"/>
            <a:ext cx="32131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Bogendach</a:t>
            </a:r>
            <a:r>
              <a:rPr lang="de-DE" altLang="de-DE" b="0">
                <a:solidFill>
                  <a:srgbClr val="000086"/>
                </a:solidFill>
              </a:rPr>
              <a:t>: kleineres Kreissegment</a:t>
            </a:r>
          </a:p>
          <a:p>
            <a:endParaRPr lang="de-DE" altLang="de-DE" b="0">
              <a:solidFill>
                <a:srgbClr val="000086"/>
              </a:solidFill>
            </a:endParaRPr>
          </a:p>
        </p:txBody>
      </p:sp>
    </p:spTree>
  </p:cSld>
  <p:clrMapOvr>
    <a:masterClrMapping/>
  </p:clrMapOvr>
  <p:transition spd="med" advTm="11872">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8" grpId="0" autoUpdateAnimBg="0"/>
      <p:bldP spid="15" grpId="0"/>
      <p:bldP spid="9"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a:spLocks noChangeArrowheads="1"/>
          </p:cNvSpPr>
          <p:nvPr/>
        </p:nvSpPr>
        <p:spPr bwMode="auto">
          <a:xfrm>
            <a:off x="1285875" y="1552575"/>
            <a:ext cx="364648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Typisch: großflächige Fabrikhallen</a:t>
            </a:r>
          </a:p>
          <a:p>
            <a:r>
              <a:rPr lang="de-DE" altLang="de-DE" b="0">
                <a:solidFill>
                  <a:srgbClr val="000086"/>
                </a:solidFill>
              </a:rPr>
              <a:t>Aneinanderreihung pultartiger Dachaufbauten</a:t>
            </a:r>
          </a:p>
          <a:p>
            <a:r>
              <a:rPr lang="de-DE" altLang="de-DE" b="0">
                <a:solidFill>
                  <a:srgbClr val="000086"/>
                </a:solidFill>
              </a:rPr>
              <a:t>Shed (engl.) = Schuppen, Verschlag</a:t>
            </a:r>
          </a:p>
        </p:txBody>
      </p:sp>
      <p:sp>
        <p:nvSpPr>
          <p:cNvPr id="17" name="Rectangle 2"/>
          <p:cNvSpPr>
            <a:spLocks noChangeArrowheads="1"/>
          </p:cNvSpPr>
          <p:nvPr/>
        </p:nvSpPr>
        <p:spPr bwMode="auto">
          <a:xfrm>
            <a:off x="1295400" y="1052513"/>
            <a:ext cx="745331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Gebäudemanager Pultdachshed</a:t>
            </a:r>
            <a:endParaRPr lang="de-DE" altLang="de-DE" b="0">
              <a:solidFill>
                <a:srgbClr val="000086"/>
              </a:solidFill>
            </a:endParaRPr>
          </a:p>
        </p:txBody>
      </p:sp>
      <p:sp>
        <p:nvSpPr>
          <p:cNvPr id="9" name="Rechteck 8"/>
          <p:cNvSpPr>
            <a:spLocks noChangeArrowheads="1"/>
          </p:cNvSpPr>
          <p:nvPr/>
        </p:nvSpPr>
        <p:spPr bwMode="auto">
          <a:xfrm>
            <a:off x="1277938" y="4686300"/>
            <a:ext cx="76327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Vorteile:</a:t>
            </a:r>
          </a:p>
          <a:p>
            <a:r>
              <a:rPr lang="de-DE" altLang="de-DE" b="0">
                <a:solidFill>
                  <a:srgbClr val="000086"/>
                </a:solidFill>
              </a:rPr>
              <a:t>Exzellente Ausleuchtung durch den natürlichen Lichteinfall aus Norden, blendfrei ohne Bildung von Schlagschatten</a:t>
            </a:r>
          </a:p>
        </p:txBody>
      </p:sp>
      <p:pic>
        <p:nvPicPr>
          <p:cNvPr id="34821"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1263" y="1552575"/>
            <a:ext cx="3889375"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7725" y="2360613"/>
            <a:ext cx="4500563"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a:spLocks noChangeArrowheads="1"/>
          </p:cNvSpPr>
          <p:nvPr/>
        </p:nvSpPr>
        <p:spPr bwMode="auto">
          <a:xfrm>
            <a:off x="1285875" y="2754313"/>
            <a:ext cx="3214688"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Reiter: Abgeschrägte Dachfläche und steiler stehende Fensterfläche</a:t>
            </a:r>
          </a:p>
          <a:p>
            <a:r>
              <a:rPr lang="de-DE" altLang="de-DE" b="0">
                <a:solidFill>
                  <a:srgbClr val="000086"/>
                </a:solidFill>
              </a:rPr>
              <a:t>Ausrichtung der Fensterfläche nach Norden (Blendfreiheit)</a:t>
            </a:r>
          </a:p>
        </p:txBody>
      </p:sp>
      <p:sp>
        <p:nvSpPr>
          <p:cNvPr id="15" name="Rechteck 14"/>
          <p:cNvSpPr>
            <a:spLocks noChangeArrowheads="1"/>
          </p:cNvSpPr>
          <p:nvPr/>
        </p:nvSpPr>
        <p:spPr bwMode="auto">
          <a:xfrm>
            <a:off x="5348288" y="2276475"/>
            <a:ext cx="868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pPr algn="ctr"/>
            <a:r>
              <a:rPr lang="de-DE" altLang="de-DE" sz="2000" b="0">
                <a:solidFill>
                  <a:srgbClr val="000086"/>
                </a:solidFill>
              </a:rPr>
              <a:t>Reiter</a:t>
            </a:r>
            <a:endParaRPr lang="de-DE" altLang="de-DE" sz="1900">
              <a:latin typeface="Bookman Old Style" panose="02050604050505020204" pitchFamily="18" charset="0"/>
            </a:endParaRPr>
          </a:p>
        </p:txBody>
      </p:sp>
      <p:sp>
        <p:nvSpPr>
          <p:cNvPr id="16" name="Rechteck 15"/>
          <p:cNvSpPr>
            <a:spLocks noChangeArrowheads="1"/>
          </p:cNvSpPr>
          <p:nvPr/>
        </p:nvSpPr>
        <p:spPr bwMode="auto">
          <a:xfrm>
            <a:off x="1258888" y="5622925"/>
            <a:ext cx="76327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Nachteile:</a:t>
            </a:r>
          </a:p>
          <a:p>
            <a:r>
              <a:rPr lang="de-DE" altLang="de-DE" b="0">
                <a:solidFill>
                  <a:srgbClr val="000086"/>
                </a:solidFill>
              </a:rPr>
              <a:t>Feuchtigkeitsschäden an den Anschlüssen (verschiedene Materialien, Lüftungen und Abflüsse treffen aufeinander)</a:t>
            </a:r>
          </a:p>
        </p:txBody>
      </p:sp>
    </p:spTree>
  </p:cSld>
  <p:clrMapOvr>
    <a:masterClrMapping/>
  </p:clrMapOvr>
  <p:transition spd="med" advTm="11872">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17" grpId="0" autoUpdateAnimBg="0"/>
      <p:bldP spid="9" grpId="0" autoUpdateAnimBg="0"/>
      <p:bldP spid="8" grpId="0" autoUpdateAnimBg="0"/>
      <p:bldP spid="15" grpId="0"/>
      <p:bldP spid="16"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a:spLocks noChangeArrowheads="1"/>
          </p:cNvSpPr>
          <p:nvPr/>
        </p:nvSpPr>
        <p:spPr bwMode="auto">
          <a:xfrm>
            <a:off x="1285875" y="1552575"/>
            <a:ext cx="36464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Segmente </a:t>
            </a:r>
            <a:r>
              <a:rPr lang="de-DE" altLang="de-DE" b="0">
                <a:solidFill>
                  <a:srgbClr val="000086"/>
                </a:solidFill>
              </a:rPr>
              <a:t>Anzahl der Reiter auf dem Dach</a:t>
            </a:r>
            <a:r>
              <a:rPr lang="de-DE" altLang="de-DE">
                <a:solidFill>
                  <a:srgbClr val="000086"/>
                </a:solidFill>
              </a:rPr>
              <a:t> </a:t>
            </a:r>
          </a:p>
        </p:txBody>
      </p:sp>
      <p:sp>
        <p:nvSpPr>
          <p:cNvPr id="17" name="Rectangle 2"/>
          <p:cNvSpPr>
            <a:spLocks noChangeArrowheads="1"/>
          </p:cNvSpPr>
          <p:nvPr/>
        </p:nvSpPr>
        <p:spPr bwMode="auto">
          <a:xfrm>
            <a:off x="1295400" y="1052513"/>
            <a:ext cx="745331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Gebäudemanager Pultdachshed</a:t>
            </a:r>
            <a:endParaRPr lang="de-DE" altLang="de-DE" b="0">
              <a:solidFill>
                <a:srgbClr val="000086"/>
              </a:solidFill>
            </a:endParaRPr>
          </a:p>
        </p:txBody>
      </p:sp>
      <p:sp>
        <p:nvSpPr>
          <p:cNvPr id="9" name="Rechteck 8"/>
          <p:cNvSpPr>
            <a:spLocks noChangeArrowheads="1"/>
          </p:cNvSpPr>
          <p:nvPr/>
        </p:nvSpPr>
        <p:spPr bwMode="auto">
          <a:xfrm>
            <a:off x="1295400" y="3355975"/>
            <a:ext cx="44465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Dachneigung beta</a:t>
            </a:r>
          </a:p>
          <a:p>
            <a:r>
              <a:rPr lang="de-DE" altLang="de-DE" b="0">
                <a:solidFill>
                  <a:srgbClr val="000086"/>
                </a:solidFill>
              </a:rPr>
              <a:t>Dachneigung der steiler stehenden Fensterfläche</a:t>
            </a:r>
          </a:p>
        </p:txBody>
      </p:sp>
      <p:sp>
        <p:nvSpPr>
          <p:cNvPr id="8" name="Rechteck 7"/>
          <p:cNvSpPr>
            <a:spLocks noChangeArrowheads="1"/>
          </p:cNvSpPr>
          <p:nvPr/>
        </p:nvSpPr>
        <p:spPr bwMode="auto">
          <a:xfrm>
            <a:off x="1295400" y="2508250"/>
            <a:ext cx="44386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Dachneigung alpha</a:t>
            </a:r>
          </a:p>
          <a:p>
            <a:r>
              <a:rPr lang="de-DE" altLang="de-DE" b="0">
                <a:solidFill>
                  <a:srgbClr val="000086"/>
                </a:solidFill>
              </a:rPr>
              <a:t>Dachneigung der abgeschrägten Dachfläche</a:t>
            </a:r>
          </a:p>
          <a:p>
            <a:endParaRPr lang="de-DE" altLang="de-DE">
              <a:solidFill>
                <a:srgbClr val="000086"/>
              </a:solidFill>
            </a:endParaRPr>
          </a:p>
        </p:txBody>
      </p:sp>
      <p:pic>
        <p:nvPicPr>
          <p:cNvPr id="3584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24525" y="1074738"/>
            <a:ext cx="3284538"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p:cNvSpPr>
            <a:spLocks noChangeArrowheads="1"/>
          </p:cNvSpPr>
          <p:nvPr/>
        </p:nvSpPr>
        <p:spPr bwMode="auto">
          <a:xfrm>
            <a:off x="1295400" y="4516438"/>
            <a:ext cx="44465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Keine Wohneinheiten</a:t>
            </a:r>
          </a:p>
          <a:p>
            <a:r>
              <a:rPr lang="de-DE" altLang="de-DE" b="0">
                <a:solidFill>
                  <a:srgbClr val="000086"/>
                </a:solidFill>
              </a:rPr>
              <a:t>Keine Dachüberstände</a:t>
            </a:r>
          </a:p>
        </p:txBody>
      </p:sp>
    </p:spTree>
  </p:cSld>
  <p:clrMapOvr>
    <a:masterClrMapping/>
  </p:clrMapOvr>
  <p:transition spd="med" advTm="11872">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17" grpId="0" autoUpdateAnimBg="0"/>
      <p:bldP spid="9" grpId="0" autoUpdateAnimBg="0"/>
      <p:bldP spid="8" grpId="0" autoUpdateAnimBg="0"/>
      <p:bldP spid="1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4625" y="1257300"/>
            <a:ext cx="3756025"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a:spLocks noChangeArrowheads="1"/>
          </p:cNvSpPr>
          <p:nvPr/>
        </p:nvSpPr>
        <p:spPr bwMode="auto">
          <a:xfrm>
            <a:off x="1285875" y="1909763"/>
            <a:ext cx="36464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Seit der Antike: Monopteros, Tholos, Pantheon,</a:t>
            </a:r>
          </a:p>
          <a:p>
            <a:r>
              <a:rPr lang="de-DE" altLang="de-DE" b="0">
                <a:solidFill>
                  <a:srgbClr val="000086"/>
                </a:solidFill>
              </a:rPr>
              <a:t>Neuzeit: Lokschuppen, Kapitol, </a:t>
            </a:r>
          </a:p>
          <a:p>
            <a:r>
              <a:rPr lang="de-DE" altLang="de-DE" b="0">
                <a:solidFill>
                  <a:srgbClr val="000086"/>
                </a:solidFill>
              </a:rPr>
              <a:t>Sakralbauten</a:t>
            </a:r>
          </a:p>
          <a:p>
            <a:endParaRPr lang="de-DE" altLang="de-DE" b="0">
              <a:solidFill>
                <a:srgbClr val="000086"/>
              </a:solidFill>
            </a:endParaRPr>
          </a:p>
        </p:txBody>
      </p:sp>
      <p:sp>
        <p:nvSpPr>
          <p:cNvPr id="17" name="Rectangle 2"/>
          <p:cNvSpPr>
            <a:spLocks noChangeArrowheads="1"/>
          </p:cNvSpPr>
          <p:nvPr/>
        </p:nvSpPr>
        <p:spPr bwMode="auto">
          <a:xfrm>
            <a:off x="1295400" y="1052513"/>
            <a:ext cx="36528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Gebäudemanager Rotunde Kegeldach und Kuppeldach</a:t>
            </a:r>
            <a:endParaRPr lang="de-DE" altLang="de-DE" b="0">
              <a:solidFill>
                <a:srgbClr val="000086"/>
              </a:solidFill>
            </a:endParaRPr>
          </a:p>
        </p:txBody>
      </p:sp>
      <p:sp>
        <p:nvSpPr>
          <p:cNvPr id="8" name="Rechteck 7"/>
          <p:cNvSpPr>
            <a:spLocks noChangeArrowheads="1"/>
          </p:cNvSpPr>
          <p:nvPr/>
        </p:nvSpPr>
        <p:spPr bwMode="auto">
          <a:xfrm>
            <a:off x="1284288" y="3030538"/>
            <a:ext cx="32146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Dachformen: </a:t>
            </a:r>
          </a:p>
          <a:p>
            <a:r>
              <a:rPr lang="de-DE" altLang="de-DE" b="0">
                <a:solidFill>
                  <a:srgbClr val="000086"/>
                </a:solidFill>
              </a:rPr>
              <a:t>Kegeldach</a:t>
            </a:r>
          </a:p>
          <a:p>
            <a:r>
              <a:rPr lang="de-DE" altLang="de-DE" b="0">
                <a:solidFill>
                  <a:srgbClr val="000086"/>
                </a:solidFill>
              </a:rPr>
              <a:t>Kuppeldach</a:t>
            </a: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0638" y="1593850"/>
            <a:ext cx="4359275"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hteck 13"/>
          <p:cNvSpPr>
            <a:spLocks noChangeArrowheads="1"/>
          </p:cNvSpPr>
          <p:nvPr/>
        </p:nvSpPr>
        <p:spPr bwMode="auto">
          <a:xfrm>
            <a:off x="1403350" y="6103938"/>
            <a:ext cx="11509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pPr algn="ctr"/>
            <a:r>
              <a:rPr lang="de-DE" altLang="de-DE" b="0">
                <a:solidFill>
                  <a:srgbClr val="000086"/>
                </a:solidFill>
              </a:rPr>
              <a:t>Kegeldach</a:t>
            </a:r>
          </a:p>
        </p:txBody>
      </p:sp>
      <p:pic>
        <p:nvPicPr>
          <p:cNvPr id="5" name="Grafi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48238" y="1052513"/>
            <a:ext cx="4076700"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4032250"/>
            <a:ext cx="140335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9913" y="4032250"/>
            <a:ext cx="1173162"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eck 12"/>
          <p:cNvSpPr>
            <a:spLocks noChangeArrowheads="1"/>
          </p:cNvSpPr>
          <p:nvPr/>
        </p:nvSpPr>
        <p:spPr bwMode="auto">
          <a:xfrm>
            <a:off x="3076575" y="6102350"/>
            <a:ext cx="12652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pPr algn="ctr"/>
            <a:r>
              <a:rPr lang="de-DE" altLang="de-DE" b="0">
                <a:solidFill>
                  <a:srgbClr val="000086"/>
                </a:solidFill>
              </a:rPr>
              <a:t>Kuppeldach</a:t>
            </a:r>
          </a:p>
        </p:txBody>
      </p:sp>
    </p:spTree>
  </p:cSld>
  <p:clrMapOvr>
    <a:masterClrMapping/>
  </p:clrMapOvr>
  <p:transition spd="med" advTm="11872">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17" grpId="0" autoUpdateAnimBg="0"/>
      <p:bldP spid="8" grpId="0" autoUpdateAnimBg="0"/>
      <p:bldP spid="14"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1295400" y="1052513"/>
            <a:ext cx="36369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Gebäudemanager Rotunde Kegeldach und Kuppeldach</a:t>
            </a:r>
            <a:endParaRPr lang="de-DE" altLang="de-DE" b="0">
              <a:solidFill>
                <a:srgbClr val="000086"/>
              </a:solidFill>
            </a:endParaRPr>
          </a:p>
        </p:txBody>
      </p:sp>
      <p:sp>
        <p:nvSpPr>
          <p:cNvPr id="11" name="Rechteck 10"/>
          <p:cNvSpPr>
            <a:spLocks noChangeArrowheads="1"/>
          </p:cNvSpPr>
          <p:nvPr/>
        </p:nvSpPr>
        <p:spPr bwMode="auto">
          <a:xfrm>
            <a:off x="1323975" y="2205038"/>
            <a:ext cx="36464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Kreisradius </a:t>
            </a:r>
            <a:r>
              <a:rPr lang="de-DE" altLang="de-DE" b="0">
                <a:solidFill>
                  <a:srgbClr val="000086"/>
                </a:solidFill>
              </a:rPr>
              <a:t>Radius der Grundfläche</a:t>
            </a:r>
            <a:endParaRPr lang="de-DE" altLang="de-DE">
              <a:solidFill>
                <a:srgbClr val="000086"/>
              </a:solidFill>
            </a:endParaRPr>
          </a:p>
        </p:txBody>
      </p:sp>
      <p:pic>
        <p:nvPicPr>
          <p:cNvPr id="37892"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24525" y="1055688"/>
            <a:ext cx="323850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30875" y="1063625"/>
            <a:ext cx="3243263"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1872">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11"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1066800" y="9144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endParaRPr lang="de-DE" altLang="de-DE"/>
          </a:p>
        </p:txBody>
      </p:sp>
      <p:sp>
        <p:nvSpPr>
          <p:cNvPr id="9219" name="Line 3"/>
          <p:cNvSpPr>
            <a:spLocks noChangeShapeType="1"/>
          </p:cNvSpPr>
          <p:nvPr/>
        </p:nvSpPr>
        <p:spPr bwMode="auto">
          <a:xfrm flipV="1">
            <a:off x="2514600" y="6172200"/>
            <a:ext cx="990600" cy="304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2075" tIns="46038" rIns="92075" bIns="46038">
            <a:spAutoFit/>
          </a:bodyPr>
          <a:lstStyle/>
          <a:p>
            <a:endParaRPr lang="de-DE"/>
          </a:p>
        </p:txBody>
      </p:sp>
      <p:sp>
        <p:nvSpPr>
          <p:cNvPr id="9220" name="Rectangle 4"/>
          <p:cNvSpPr>
            <a:spLocks noChangeArrowheads="1"/>
          </p:cNvSpPr>
          <p:nvPr/>
        </p:nvSpPr>
        <p:spPr bwMode="auto">
          <a:xfrm>
            <a:off x="1066800" y="9906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endParaRPr lang="de-DE" altLang="de-DE"/>
          </a:p>
        </p:txBody>
      </p:sp>
      <p:sp>
        <p:nvSpPr>
          <p:cNvPr id="9221" name="Text Box 5"/>
          <p:cNvSpPr txBox="1">
            <a:spLocks noChangeArrowheads="1"/>
          </p:cNvSpPr>
          <p:nvPr/>
        </p:nvSpPr>
        <p:spPr bwMode="auto">
          <a:xfrm>
            <a:off x="1319213" y="1157288"/>
            <a:ext cx="678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pPr>
              <a:spcBef>
                <a:spcPct val="50000"/>
              </a:spcBef>
            </a:pPr>
            <a:r>
              <a:rPr lang="de-DE" altLang="de-DE" sz="2800">
                <a:latin typeface="Bookman Old Style" panose="02050604050505020204" pitchFamily="18" charset="0"/>
              </a:rPr>
              <a:t>StadtCAD 15 - Lösungsweg</a:t>
            </a:r>
          </a:p>
        </p:txBody>
      </p:sp>
      <p:sp>
        <p:nvSpPr>
          <p:cNvPr id="9222" name="Rechteck 1"/>
          <p:cNvSpPr>
            <a:spLocks noChangeArrowheads="1"/>
          </p:cNvSpPr>
          <p:nvPr/>
        </p:nvSpPr>
        <p:spPr bwMode="auto">
          <a:xfrm>
            <a:off x="1331913" y="1876425"/>
            <a:ext cx="17446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t>Randsignaturen</a:t>
            </a:r>
          </a:p>
        </p:txBody>
      </p:sp>
      <p:sp>
        <p:nvSpPr>
          <p:cNvPr id="9" name="Rectangle 14"/>
          <p:cNvSpPr>
            <a:spLocks noChangeArrowheads="1"/>
          </p:cNvSpPr>
          <p:nvPr/>
        </p:nvSpPr>
        <p:spPr bwMode="auto">
          <a:xfrm>
            <a:off x="1331913" y="2420938"/>
            <a:ext cx="25193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StadtCAD-Befehl:</a:t>
            </a:r>
          </a:p>
          <a:p>
            <a:r>
              <a:rPr lang="de-DE" altLang="de-DE" b="0">
                <a:solidFill>
                  <a:srgbClr val="000086"/>
                </a:solidFill>
              </a:rPr>
              <a:t>polyclean</a:t>
            </a:r>
          </a:p>
          <a:p>
            <a:endParaRPr lang="de-DE" altLang="de-DE" b="0">
              <a:solidFill>
                <a:srgbClr val="000086"/>
              </a:solidFill>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46288"/>
            <a:ext cx="3933825"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67050" y="2781300"/>
            <a:ext cx="596900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48038" y="2598738"/>
            <a:ext cx="5584825"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87700" y="2598738"/>
            <a:ext cx="5853113"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87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a:spLocks noChangeArrowheads="1"/>
          </p:cNvSpPr>
          <p:nvPr/>
        </p:nvSpPr>
        <p:spPr bwMode="auto">
          <a:xfrm>
            <a:off x="1285875" y="1552575"/>
            <a:ext cx="364648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Schleppgaube</a:t>
            </a:r>
          </a:p>
          <a:p>
            <a:r>
              <a:rPr lang="de-DE" altLang="de-DE" b="0">
                <a:solidFill>
                  <a:srgbClr val="000086"/>
                </a:solidFill>
              </a:rPr>
              <a:t>Schleppgaube schräg</a:t>
            </a:r>
          </a:p>
          <a:p>
            <a:r>
              <a:rPr lang="de-DE" altLang="de-DE" b="0">
                <a:solidFill>
                  <a:srgbClr val="000086"/>
                </a:solidFill>
              </a:rPr>
              <a:t>Trapezgaube</a:t>
            </a:r>
          </a:p>
          <a:p>
            <a:r>
              <a:rPr lang="de-DE" altLang="de-DE" b="0">
                <a:solidFill>
                  <a:srgbClr val="000086"/>
                </a:solidFill>
              </a:rPr>
              <a:t>Giebelgaube</a:t>
            </a:r>
          </a:p>
          <a:p>
            <a:r>
              <a:rPr lang="de-DE" altLang="de-DE" b="0">
                <a:solidFill>
                  <a:srgbClr val="000086"/>
                </a:solidFill>
              </a:rPr>
              <a:t>Walmgaube</a:t>
            </a:r>
          </a:p>
          <a:p>
            <a:r>
              <a:rPr lang="de-DE" altLang="de-DE" b="0">
                <a:solidFill>
                  <a:srgbClr val="000086"/>
                </a:solidFill>
              </a:rPr>
              <a:t>Dreiecksgaube</a:t>
            </a:r>
          </a:p>
          <a:p>
            <a:endParaRPr lang="de-DE" altLang="de-DE" b="0">
              <a:solidFill>
                <a:srgbClr val="000086"/>
              </a:solidFill>
            </a:endParaRPr>
          </a:p>
        </p:txBody>
      </p:sp>
      <p:sp>
        <p:nvSpPr>
          <p:cNvPr id="17" name="Rectangle 2"/>
          <p:cNvSpPr>
            <a:spLocks noChangeArrowheads="1"/>
          </p:cNvSpPr>
          <p:nvPr/>
        </p:nvSpPr>
        <p:spPr bwMode="auto">
          <a:xfrm>
            <a:off x="1295400" y="1052513"/>
            <a:ext cx="745331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Gebäudemanager Dachgauben</a:t>
            </a:r>
            <a:endParaRPr lang="de-DE" altLang="de-DE" b="0">
              <a:solidFill>
                <a:srgbClr val="000086"/>
              </a:solidFill>
            </a:endParaRPr>
          </a:p>
        </p:txBody>
      </p:sp>
      <p:pic>
        <p:nvPicPr>
          <p:cNvPr id="38916"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252538"/>
            <a:ext cx="360045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p:cNvSpPr>
            <a:spLocks noChangeArrowheads="1"/>
          </p:cNvSpPr>
          <p:nvPr/>
        </p:nvSpPr>
        <p:spPr bwMode="auto">
          <a:xfrm>
            <a:off x="1285875" y="3368675"/>
            <a:ext cx="364648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Dachgauben werden auf eine bestehende Dachfläche nachträglich aufgesetzt</a:t>
            </a:r>
          </a:p>
          <a:p>
            <a:endParaRPr lang="de-DE" altLang="de-DE" b="0">
              <a:solidFill>
                <a:srgbClr val="000086"/>
              </a:solidFill>
            </a:endParaRPr>
          </a:p>
        </p:txBody>
      </p:sp>
    </p:spTree>
  </p:cSld>
  <p:clrMapOvr>
    <a:masterClrMapping/>
  </p:clrMapOvr>
  <p:transition spd="med" advTm="11872">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17" grpId="0" autoUpdateAnimBg="0"/>
      <p:bldP spid="11"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a:spLocks noChangeArrowheads="1"/>
          </p:cNvSpPr>
          <p:nvPr/>
        </p:nvSpPr>
        <p:spPr bwMode="auto">
          <a:xfrm>
            <a:off x="1285875" y="1552575"/>
            <a:ext cx="36464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Schleppgaube</a:t>
            </a:r>
          </a:p>
          <a:p>
            <a:r>
              <a:rPr lang="de-DE" altLang="de-DE" b="0">
                <a:solidFill>
                  <a:srgbClr val="000086"/>
                </a:solidFill>
              </a:rPr>
              <a:t>Schleppgaube schräg</a:t>
            </a:r>
          </a:p>
        </p:txBody>
      </p:sp>
      <p:sp>
        <p:nvSpPr>
          <p:cNvPr id="17" name="Rectangle 2"/>
          <p:cNvSpPr>
            <a:spLocks noChangeArrowheads="1"/>
          </p:cNvSpPr>
          <p:nvPr/>
        </p:nvSpPr>
        <p:spPr bwMode="auto">
          <a:xfrm>
            <a:off x="1295400" y="1052513"/>
            <a:ext cx="745331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Gebäudemanager Dachgauben</a:t>
            </a:r>
            <a:endParaRPr lang="de-DE" altLang="de-DE" b="0">
              <a:solidFill>
                <a:srgbClr val="000086"/>
              </a:solidFill>
            </a:endParaRPr>
          </a:p>
        </p:txBody>
      </p:sp>
      <p:sp>
        <p:nvSpPr>
          <p:cNvPr id="11" name="Rechteck 10"/>
          <p:cNvSpPr>
            <a:spLocks noChangeArrowheads="1"/>
          </p:cNvSpPr>
          <p:nvPr/>
        </p:nvSpPr>
        <p:spPr bwMode="auto">
          <a:xfrm>
            <a:off x="1285875" y="4841875"/>
            <a:ext cx="27543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Dachgauben werden auf eine bestehende Dachfläche nachträglich aufgesetzt</a:t>
            </a:r>
          </a:p>
          <a:p>
            <a:endParaRPr lang="de-DE" altLang="de-DE" b="0">
              <a:solidFill>
                <a:srgbClr val="000086"/>
              </a:solidFill>
            </a:endParaRPr>
          </a:p>
        </p:txBody>
      </p:sp>
      <p:pic>
        <p:nvPicPr>
          <p:cNvPr id="39941"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40188" y="1433513"/>
            <a:ext cx="5103812"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1446213"/>
            <a:ext cx="5219700" cy="524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8"/>
          <p:cNvSpPr>
            <a:spLocks noChangeArrowheads="1"/>
          </p:cNvSpPr>
          <p:nvPr/>
        </p:nvSpPr>
        <p:spPr bwMode="auto">
          <a:xfrm>
            <a:off x="1266825" y="2133600"/>
            <a:ext cx="36464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Trapezgaube</a:t>
            </a:r>
          </a:p>
        </p:txBody>
      </p:sp>
      <p:pic>
        <p:nvPicPr>
          <p:cNvPr id="5" name="Grafi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33825" y="1485900"/>
            <a:ext cx="5102225"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hteck 11"/>
          <p:cNvSpPr>
            <a:spLocks noChangeArrowheads="1"/>
          </p:cNvSpPr>
          <p:nvPr/>
        </p:nvSpPr>
        <p:spPr bwMode="auto">
          <a:xfrm>
            <a:off x="1266825" y="2513013"/>
            <a:ext cx="36464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Giebelgaube</a:t>
            </a:r>
          </a:p>
        </p:txBody>
      </p:sp>
      <p:sp>
        <p:nvSpPr>
          <p:cNvPr id="13" name="Rechteck 12"/>
          <p:cNvSpPr>
            <a:spLocks noChangeArrowheads="1"/>
          </p:cNvSpPr>
          <p:nvPr/>
        </p:nvSpPr>
        <p:spPr bwMode="auto">
          <a:xfrm>
            <a:off x="1270000" y="2916238"/>
            <a:ext cx="36464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Walmgaube</a:t>
            </a:r>
          </a:p>
        </p:txBody>
      </p:sp>
      <p:pic>
        <p:nvPicPr>
          <p:cNvPr id="8" name="Grafik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13200" y="1652588"/>
            <a:ext cx="5033963" cy="503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hteck 13"/>
          <p:cNvSpPr>
            <a:spLocks noChangeArrowheads="1"/>
          </p:cNvSpPr>
          <p:nvPr/>
        </p:nvSpPr>
        <p:spPr bwMode="auto">
          <a:xfrm>
            <a:off x="1260475" y="3357563"/>
            <a:ext cx="36464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Dreiecksgaube (Spitzgaube)</a:t>
            </a:r>
          </a:p>
        </p:txBody>
      </p:sp>
      <p:pic>
        <p:nvPicPr>
          <p:cNvPr id="15" name="Grafik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22713" y="1539875"/>
            <a:ext cx="5210175"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33825" y="1493838"/>
            <a:ext cx="5113338" cy="516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1872">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ppt_x"/>
                                          </p:val>
                                        </p:tav>
                                        <p:tav tm="100000">
                                          <p:val>
                                            <p:strVal val="#ppt_x"/>
                                          </p:val>
                                        </p:tav>
                                      </p:tavLst>
                                    </p:anim>
                                    <p:anim calcmode="lin" valueType="num">
                                      <p:cBhvr additive="base">
                                        <p:cTn id="4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ppt_x"/>
                                          </p:val>
                                        </p:tav>
                                        <p:tav tm="100000">
                                          <p:val>
                                            <p:strVal val="#ppt_x"/>
                                          </p:val>
                                        </p:tav>
                                      </p:tavLst>
                                    </p:anim>
                                    <p:anim calcmode="lin" valueType="num">
                                      <p:cBhvr additive="base">
                                        <p:cTn id="53" dur="500" fill="hold"/>
                                        <p:tgtEl>
                                          <p:spTgt spid="14"/>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ppt_x"/>
                                          </p:val>
                                        </p:tav>
                                        <p:tav tm="100000">
                                          <p:val>
                                            <p:strVal val="#ppt_x"/>
                                          </p:val>
                                        </p:tav>
                                      </p:tavLst>
                                    </p:anim>
                                    <p:anim calcmode="lin" valueType="num">
                                      <p:cBhvr additive="base">
                                        <p:cTn id="5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additive="base">
                                        <p:cTn id="62" dur="500" fill="hold"/>
                                        <p:tgtEl>
                                          <p:spTgt spid="11"/>
                                        </p:tgtEl>
                                        <p:attrNameLst>
                                          <p:attrName>ppt_x</p:attrName>
                                        </p:attrNameLst>
                                      </p:cBhvr>
                                      <p:tavLst>
                                        <p:tav tm="0">
                                          <p:val>
                                            <p:strVal val="#ppt_x"/>
                                          </p:val>
                                        </p:tav>
                                        <p:tav tm="100000">
                                          <p:val>
                                            <p:strVal val="#ppt_x"/>
                                          </p:val>
                                        </p:tav>
                                      </p:tavLst>
                                    </p:anim>
                                    <p:anim calcmode="lin" valueType="num">
                                      <p:cBhvr additive="base">
                                        <p:cTn id="6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17" grpId="0" autoUpdateAnimBg="0"/>
      <p:bldP spid="11" grpId="0" autoUpdateAnimBg="0"/>
      <p:bldP spid="9" grpId="0" autoUpdateAnimBg="0"/>
      <p:bldP spid="12" grpId="0" autoUpdateAnimBg="0"/>
      <p:bldP spid="13" grpId="0" autoUpdateAnimBg="0"/>
      <p:bldP spid="14"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a:spLocks noChangeArrowheads="1"/>
          </p:cNvSpPr>
          <p:nvPr/>
        </p:nvSpPr>
        <p:spPr bwMode="auto">
          <a:xfrm>
            <a:off x="1285875" y="1552575"/>
            <a:ext cx="364648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Schleppgaube</a:t>
            </a:r>
          </a:p>
          <a:p>
            <a:r>
              <a:rPr lang="de-DE" altLang="de-DE" b="0">
                <a:solidFill>
                  <a:srgbClr val="000086"/>
                </a:solidFill>
              </a:rPr>
              <a:t>Schleppgaube schräg</a:t>
            </a:r>
          </a:p>
          <a:p>
            <a:r>
              <a:rPr lang="de-DE" altLang="de-DE" b="0">
                <a:solidFill>
                  <a:srgbClr val="000086"/>
                </a:solidFill>
              </a:rPr>
              <a:t>Trapezgaube</a:t>
            </a:r>
          </a:p>
          <a:p>
            <a:r>
              <a:rPr lang="de-DE" altLang="de-DE" b="0">
                <a:solidFill>
                  <a:srgbClr val="000086"/>
                </a:solidFill>
              </a:rPr>
              <a:t>Giebelgaube</a:t>
            </a:r>
          </a:p>
          <a:p>
            <a:r>
              <a:rPr lang="de-DE" altLang="de-DE" b="0">
                <a:solidFill>
                  <a:srgbClr val="000086"/>
                </a:solidFill>
              </a:rPr>
              <a:t>Walmgaube</a:t>
            </a:r>
          </a:p>
          <a:p>
            <a:r>
              <a:rPr lang="de-DE" altLang="de-DE" b="0">
                <a:solidFill>
                  <a:srgbClr val="000086"/>
                </a:solidFill>
              </a:rPr>
              <a:t>Dreiecksgaube</a:t>
            </a:r>
          </a:p>
          <a:p>
            <a:endParaRPr lang="de-DE" altLang="de-DE" b="0">
              <a:solidFill>
                <a:srgbClr val="000086"/>
              </a:solidFill>
            </a:endParaRPr>
          </a:p>
        </p:txBody>
      </p:sp>
      <p:sp>
        <p:nvSpPr>
          <p:cNvPr id="17" name="Rectangle 2"/>
          <p:cNvSpPr>
            <a:spLocks noChangeArrowheads="1"/>
          </p:cNvSpPr>
          <p:nvPr/>
        </p:nvSpPr>
        <p:spPr bwMode="auto">
          <a:xfrm>
            <a:off x="1295400" y="1052513"/>
            <a:ext cx="745331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Gebäudemanager Dachgauben</a:t>
            </a:r>
            <a:endParaRPr lang="de-DE" altLang="de-DE" b="0">
              <a:solidFill>
                <a:srgbClr val="000086"/>
              </a:solidFill>
            </a:endParaRPr>
          </a:p>
        </p:txBody>
      </p:sp>
      <p:sp>
        <p:nvSpPr>
          <p:cNvPr id="11" name="Rechteck 10"/>
          <p:cNvSpPr>
            <a:spLocks noChangeArrowheads="1"/>
          </p:cNvSpPr>
          <p:nvPr/>
        </p:nvSpPr>
        <p:spPr bwMode="auto">
          <a:xfrm>
            <a:off x="1285875" y="3368675"/>
            <a:ext cx="27543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Dachgauben werden auf eine bestehende Dachfläche nachträglich aufgesetzt</a:t>
            </a:r>
          </a:p>
          <a:p>
            <a:endParaRPr lang="de-DE" altLang="de-DE" b="0">
              <a:solidFill>
                <a:srgbClr val="000086"/>
              </a:solidFill>
            </a:endParaRPr>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0"/>
            <a:ext cx="8018462"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1872">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17" grpId="0" autoUpdateAnimBg="0"/>
      <p:bldP spid="11"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a:spLocks noChangeArrowheads="1"/>
          </p:cNvSpPr>
          <p:nvPr/>
        </p:nvSpPr>
        <p:spPr bwMode="auto">
          <a:xfrm>
            <a:off x="1285875" y="2071688"/>
            <a:ext cx="40497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Gebäudedaten übernehmen</a:t>
            </a: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5588" y="1511300"/>
            <a:ext cx="3749675"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p:cNvSpPr>
            <a:spLocks noChangeArrowheads="1"/>
          </p:cNvSpPr>
          <p:nvPr/>
        </p:nvSpPr>
        <p:spPr bwMode="auto">
          <a:xfrm>
            <a:off x="1295400" y="1571625"/>
            <a:ext cx="4633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Gebäudemanager Flächenmodelle</a:t>
            </a:r>
            <a:endParaRPr lang="de-DE" altLang="de-DE" b="0">
              <a:solidFill>
                <a:srgbClr val="000086"/>
              </a:solidFill>
            </a:endParaRPr>
          </a:p>
        </p:txBody>
      </p:sp>
      <p:sp>
        <p:nvSpPr>
          <p:cNvPr id="10" name="Rechteck 9"/>
          <p:cNvSpPr>
            <a:spLocks noChangeArrowheads="1"/>
          </p:cNvSpPr>
          <p:nvPr/>
        </p:nvSpPr>
        <p:spPr bwMode="auto">
          <a:xfrm>
            <a:off x="1296988" y="2409825"/>
            <a:ext cx="40497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Gebäude editieren</a:t>
            </a:r>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3275" y="5516563"/>
            <a:ext cx="2767013"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64275" y="5516563"/>
            <a:ext cx="265430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eck 12"/>
          <p:cNvSpPr>
            <a:spLocks noChangeArrowheads="1"/>
          </p:cNvSpPr>
          <p:nvPr/>
        </p:nvSpPr>
        <p:spPr bwMode="auto">
          <a:xfrm>
            <a:off x="1295400" y="2749550"/>
            <a:ext cx="40497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Weitere Einstellungen</a:t>
            </a:r>
          </a:p>
        </p:txBody>
      </p:sp>
      <p:pic>
        <p:nvPicPr>
          <p:cNvPr id="12" name="Grafik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64038" y="5716588"/>
            <a:ext cx="558323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10188" y="2432050"/>
            <a:ext cx="3790950"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hteck 15"/>
          <p:cNvSpPr>
            <a:spLocks noChangeArrowheads="1"/>
          </p:cNvSpPr>
          <p:nvPr/>
        </p:nvSpPr>
        <p:spPr bwMode="auto">
          <a:xfrm>
            <a:off x="1295400" y="3078163"/>
            <a:ext cx="40497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Domothek1</a:t>
            </a:r>
          </a:p>
        </p:txBody>
      </p:sp>
      <p:pic>
        <p:nvPicPr>
          <p:cNvPr id="15" name="Grafik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64038" y="6105525"/>
            <a:ext cx="28765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rafik 1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43350" y="2941638"/>
            <a:ext cx="520065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hteck 18"/>
          <p:cNvSpPr>
            <a:spLocks noChangeArrowheads="1"/>
          </p:cNvSpPr>
          <p:nvPr/>
        </p:nvSpPr>
        <p:spPr bwMode="auto">
          <a:xfrm>
            <a:off x="1303338" y="3441700"/>
            <a:ext cx="40497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Domothek2</a:t>
            </a:r>
          </a:p>
        </p:txBody>
      </p:sp>
      <p:pic>
        <p:nvPicPr>
          <p:cNvPr id="20" name="Grafik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69150" y="6116638"/>
            <a:ext cx="2900363"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1872">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53" presetClass="entr" presetSubtype="16"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xit" presetSubtype="4" fill="hold" nodeType="withEffect">
                                  <p:stCondLst>
                                    <p:cond delay="0"/>
                                  </p:stCondLst>
                                  <p:childTnLst>
                                    <p:anim calcmode="lin" valueType="num">
                                      <p:cBhvr additive="base">
                                        <p:cTn id="30" dur="500"/>
                                        <p:tgtEl>
                                          <p:spTgt spid="9"/>
                                        </p:tgtEl>
                                        <p:attrNameLst>
                                          <p:attrName>ppt_x</p:attrName>
                                        </p:attrNameLst>
                                      </p:cBhvr>
                                      <p:tavLst>
                                        <p:tav tm="0">
                                          <p:val>
                                            <p:strVal val="ppt_x"/>
                                          </p:val>
                                        </p:tav>
                                        <p:tav tm="100000">
                                          <p:val>
                                            <p:strVal val="ppt_x"/>
                                          </p:val>
                                        </p:tav>
                                      </p:tavLst>
                                    </p:anim>
                                    <p:anim calcmode="lin" valueType="num">
                                      <p:cBhvr additive="base">
                                        <p:cTn id="31" dur="500"/>
                                        <p:tgtEl>
                                          <p:spTgt spid="9"/>
                                        </p:tgtEl>
                                        <p:attrNameLst>
                                          <p:attrName>ppt_y</p:attrName>
                                        </p:attrNameLst>
                                      </p:cBhvr>
                                      <p:tavLst>
                                        <p:tav tm="0">
                                          <p:val>
                                            <p:strVal val="ppt_y"/>
                                          </p:val>
                                        </p:tav>
                                        <p:tav tm="100000">
                                          <p:val>
                                            <p:strVal val="1+ppt_h/2"/>
                                          </p:val>
                                        </p:tav>
                                      </p:tavLst>
                                    </p:anim>
                                    <p:set>
                                      <p:cBhvr>
                                        <p:cTn id="32" dur="1" fill="hold">
                                          <p:stCondLst>
                                            <p:cond delay="499"/>
                                          </p:stCondLst>
                                        </p:cTn>
                                        <p:tgtEl>
                                          <p:spTgt spid="9"/>
                                        </p:tgtEl>
                                        <p:attrNameLst>
                                          <p:attrName>style.visibility</p:attrName>
                                        </p:attrNameLst>
                                      </p:cBhvr>
                                      <p:to>
                                        <p:strVal val="hidden"/>
                                      </p:to>
                                    </p:set>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53" presetClass="entr" presetSubtype="16"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par>
                                <p:cTn id="48" presetID="2" presetClass="exit" presetSubtype="4" fill="hold" nodeType="withEffect">
                                  <p:stCondLst>
                                    <p:cond delay="0"/>
                                  </p:stCondLst>
                                  <p:childTnLst>
                                    <p:anim calcmode="lin" valueType="num">
                                      <p:cBhvr additive="base">
                                        <p:cTn id="49" dur="500"/>
                                        <p:tgtEl>
                                          <p:spTgt spid="11"/>
                                        </p:tgtEl>
                                        <p:attrNameLst>
                                          <p:attrName>ppt_x</p:attrName>
                                        </p:attrNameLst>
                                      </p:cBhvr>
                                      <p:tavLst>
                                        <p:tav tm="0">
                                          <p:val>
                                            <p:strVal val="ppt_x"/>
                                          </p:val>
                                        </p:tav>
                                        <p:tav tm="100000">
                                          <p:val>
                                            <p:strVal val="ppt_x"/>
                                          </p:val>
                                        </p:tav>
                                      </p:tavLst>
                                    </p:anim>
                                    <p:anim calcmode="lin" valueType="num">
                                      <p:cBhvr additive="base">
                                        <p:cTn id="50" dur="500"/>
                                        <p:tgtEl>
                                          <p:spTgt spid="11"/>
                                        </p:tgtEl>
                                        <p:attrNameLst>
                                          <p:attrName>ppt_y</p:attrName>
                                        </p:attrNameLst>
                                      </p:cBhvr>
                                      <p:tavLst>
                                        <p:tav tm="0">
                                          <p:val>
                                            <p:strVal val="ppt_y"/>
                                          </p:val>
                                        </p:tav>
                                        <p:tav tm="100000">
                                          <p:val>
                                            <p:strVal val="1+ppt_h/2"/>
                                          </p:val>
                                        </p:tav>
                                      </p:tavLst>
                                    </p:anim>
                                    <p:set>
                                      <p:cBhvr>
                                        <p:cTn id="51" dur="1" fill="hold">
                                          <p:stCondLst>
                                            <p:cond delay="499"/>
                                          </p:stCondLst>
                                        </p:cTn>
                                        <p:tgtEl>
                                          <p:spTgt spid="11"/>
                                        </p:tgtEl>
                                        <p:attrNameLst>
                                          <p:attrName>style.visibility</p:attrName>
                                        </p:attrNameLst>
                                      </p:cBhvr>
                                      <p:to>
                                        <p:strVal val="hidden"/>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fill="hold"/>
                                        <p:tgtEl>
                                          <p:spTgt spid="14"/>
                                        </p:tgtEl>
                                        <p:attrNameLst>
                                          <p:attrName>ppt_x</p:attrName>
                                        </p:attrNameLst>
                                      </p:cBhvr>
                                      <p:tavLst>
                                        <p:tav tm="0">
                                          <p:val>
                                            <p:strVal val="#ppt_x"/>
                                          </p:val>
                                        </p:tav>
                                        <p:tav tm="100000">
                                          <p:val>
                                            <p:strVal val="#ppt_x"/>
                                          </p:val>
                                        </p:tav>
                                      </p:tavLst>
                                    </p:anim>
                                    <p:anim calcmode="lin" valueType="num">
                                      <p:cBhvr additive="base">
                                        <p:cTn id="57" dur="500" fill="hold"/>
                                        <p:tgtEl>
                                          <p:spTgt spid="14"/>
                                        </p:tgtEl>
                                        <p:attrNameLst>
                                          <p:attrName>ppt_y</p:attrName>
                                        </p:attrNameLst>
                                      </p:cBhvr>
                                      <p:tavLst>
                                        <p:tav tm="0">
                                          <p:val>
                                            <p:strVal val="1+#ppt_h/2"/>
                                          </p:val>
                                        </p:tav>
                                        <p:tav tm="100000">
                                          <p:val>
                                            <p:strVal val="#ppt_y"/>
                                          </p:val>
                                        </p:tav>
                                      </p:tavLst>
                                    </p:anim>
                                  </p:childTnLst>
                                </p:cTn>
                              </p:par>
                              <p:par>
                                <p:cTn id="58" presetID="2" presetClass="exit" presetSubtype="4" fill="hold" nodeType="withEffect">
                                  <p:stCondLst>
                                    <p:cond delay="0"/>
                                  </p:stCondLst>
                                  <p:childTnLst>
                                    <p:anim calcmode="lin" valueType="num">
                                      <p:cBhvr additive="base">
                                        <p:cTn id="59" dur="500"/>
                                        <p:tgtEl>
                                          <p:spTgt spid="12"/>
                                        </p:tgtEl>
                                        <p:attrNameLst>
                                          <p:attrName>ppt_x</p:attrName>
                                        </p:attrNameLst>
                                      </p:cBhvr>
                                      <p:tavLst>
                                        <p:tav tm="0">
                                          <p:val>
                                            <p:strVal val="ppt_x"/>
                                          </p:val>
                                        </p:tav>
                                        <p:tav tm="100000">
                                          <p:val>
                                            <p:strVal val="ppt_x"/>
                                          </p:val>
                                        </p:tav>
                                      </p:tavLst>
                                    </p:anim>
                                    <p:anim calcmode="lin" valueType="num">
                                      <p:cBhvr additive="base">
                                        <p:cTn id="60" dur="500"/>
                                        <p:tgtEl>
                                          <p:spTgt spid="12"/>
                                        </p:tgtEl>
                                        <p:attrNameLst>
                                          <p:attrName>ppt_y</p:attrName>
                                        </p:attrNameLst>
                                      </p:cBhvr>
                                      <p:tavLst>
                                        <p:tav tm="0">
                                          <p:val>
                                            <p:strVal val="ppt_y"/>
                                          </p:val>
                                        </p:tav>
                                        <p:tav tm="100000">
                                          <p:val>
                                            <p:strVal val="1+ppt_h/2"/>
                                          </p:val>
                                        </p:tav>
                                      </p:tavLst>
                                    </p:anim>
                                    <p:set>
                                      <p:cBhvr>
                                        <p:cTn id="61" dur="1" fill="hold">
                                          <p:stCondLst>
                                            <p:cond delay="499"/>
                                          </p:stCondLst>
                                        </p:cTn>
                                        <p:tgtEl>
                                          <p:spTgt spid="12"/>
                                        </p:tgtEl>
                                        <p:attrNameLst>
                                          <p:attrName>style.visibility</p:attrName>
                                        </p:attrNameLst>
                                      </p:cBhvr>
                                      <p:to>
                                        <p:strVal val="hidden"/>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additive="base">
                                        <p:cTn id="66" dur="500" fill="hold"/>
                                        <p:tgtEl>
                                          <p:spTgt spid="16"/>
                                        </p:tgtEl>
                                        <p:attrNameLst>
                                          <p:attrName>ppt_x</p:attrName>
                                        </p:attrNameLst>
                                      </p:cBhvr>
                                      <p:tavLst>
                                        <p:tav tm="0">
                                          <p:val>
                                            <p:strVal val="#ppt_x"/>
                                          </p:val>
                                        </p:tav>
                                        <p:tav tm="100000">
                                          <p:val>
                                            <p:strVal val="#ppt_x"/>
                                          </p:val>
                                        </p:tav>
                                      </p:tavLst>
                                    </p:anim>
                                    <p:anim calcmode="lin" valueType="num">
                                      <p:cBhvr additive="base">
                                        <p:cTn id="6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2" presetClass="exit" presetSubtype="4" fill="hold" nodeType="withEffect">
                                  <p:stCondLst>
                                    <p:cond delay="0"/>
                                  </p:stCondLst>
                                  <p:childTnLst>
                                    <p:anim calcmode="lin" valueType="num">
                                      <p:cBhvr additive="base">
                                        <p:cTn id="76" dur="500"/>
                                        <p:tgtEl>
                                          <p:spTgt spid="14"/>
                                        </p:tgtEl>
                                        <p:attrNameLst>
                                          <p:attrName>ppt_x</p:attrName>
                                        </p:attrNameLst>
                                      </p:cBhvr>
                                      <p:tavLst>
                                        <p:tav tm="0">
                                          <p:val>
                                            <p:strVal val="ppt_x"/>
                                          </p:val>
                                        </p:tav>
                                        <p:tav tm="100000">
                                          <p:val>
                                            <p:strVal val="ppt_x"/>
                                          </p:val>
                                        </p:tav>
                                      </p:tavLst>
                                    </p:anim>
                                    <p:anim calcmode="lin" valueType="num">
                                      <p:cBhvr additive="base">
                                        <p:cTn id="77" dur="500"/>
                                        <p:tgtEl>
                                          <p:spTgt spid="14"/>
                                        </p:tgtEl>
                                        <p:attrNameLst>
                                          <p:attrName>ppt_y</p:attrName>
                                        </p:attrNameLst>
                                      </p:cBhvr>
                                      <p:tavLst>
                                        <p:tav tm="0">
                                          <p:val>
                                            <p:strVal val="ppt_y"/>
                                          </p:val>
                                        </p:tav>
                                        <p:tav tm="100000">
                                          <p:val>
                                            <p:strVal val="1+ppt_h/2"/>
                                          </p:val>
                                        </p:tav>
                                      </p:tavLst>
                                    </p:anim>
                                    <p:set>
                                      <p:cBhvr>
                                        <p:cTn id="78" dur="1" fill="hold">
                                          <p:stCondLst>
                                            <p:cond delay="499"/>
                                          </p:stCondLst>
                                        </p:cTn>
                                        <p:tgtEl>
                                          <p:spTgt spid="14"/>
                                        </p:tgtEl>
                                        <p:attrNameLst>
                                          <p:attrName>style.visibility</p:attrName>
                                        </p:attrNameLst>
                                      </p:cBhvr>
                                      <p:to>
                                        <p:strVal val="hidden"/>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2" presetClass="entr" presetSubtype="4" fill="hold" nodeType="click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additive="base">
                                        <p:cTn id="83" dur="500" fill="hold"/>
                                        <p:tgtEl>
                                          <p:spTgt spid="18"/>
                                        </p:tgtEl>
                                        <p:attrNameLst>
                                          <p:attrName>ppt_x</p:attrName>
                                        </p:attrNameLst>
                                      </p:cBhvr>
                                      <p:tavLst>
                                        <p:tav tm="0">
                                          <p:val>
                                            <p:strVal val="#ppt_x"/>
                                          </p:val>
                                        </p:tav>
                                        <p:tav tm="100000">
                                          <p:val>
                                            <p:strVal val="#ppt_x"/>
                                          </p:val>
                                        </p:tav>
                                      </p:tavLst>
                                    </p:anim>
                                    <p:anim calcmode="lin" valueType="num">
                                      <p:cBhvr additive="base">
                                        <p:cTn id="8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anim calcmode="lin" valueType="num">
                                      <p:cBhvr additive="base">
                                        <p:cTn id="89" dur="500" fill="hold"/>
                                        <p:tgtEl>
                                          <p:spTgt spid="19"/>
                                        </p:tgtEl>
                                        <p:attrNameLst>
                                          <p:attrName>ppt_x</p:attrName>
                                        </p:attrNameLst>
                                      </p:cBhvr>
                                      <p:tavLst>
                                        <p:tav tm="0">
                                          <p:val>
                                            <p:strVal val="#ppt_x"/>
                                          </p:val>
                                        </p:tav>
                                        <p:tav tm="100000">
                                          <p:val>
                                            <p:strVal val="#ppt_x"/>
                                          </p:val>
                                        </p:tav>
                                      </p:tavLst>
                                    </p:anim>
                                    <p:anim calcmode="lin" valueType="num">
                                      <p:cBhvr additive="base">
                                        <p:cTn id="90" dur="500" fill="hold"/>
                                        <p:tgtEl>
                                          <p:spTgt spid="19"/>
                                        </p:tgtEl>
                                        <p:attrNameLst>
                                          <p:attrName>ppt_y</p:attrName>
                                        </p:attrNameLst>
                                      </p:cBhvr>
                                      <p:tavLst>
                                        <p:tav tm="0">
                                          <p:val>
                                            <p:strVal val="1+#ppt_h/2"/>
                                          </p:val>
                                        </p:tav>
                                        <p:tav tm="100000">
                                          <p:val>
                                            <p:strVal val="#ppt_y"/>
                                          </p:val>
                                        </p:tav>
                                      </p:tavLst>
                                    </p:anim>
                                  </p:childTnLst>
                                </p:cTn>
                              </p:par>
                              <p:par>
                                <p:cTn id="91" presetID="2" presetClass="exit" presetSubtype="4" fill="hold" nodeType="withEffect">
                                  <p:stCondLst>
                                    <p:cond delay="0"/>
                                  </p:stCondLst>
                                  <p:childTnLst>
                                    <p:anim calcmode="lin" valueType="num">
                                      <p:cBhvr additive="base">
                                        <p:cTn id="92" dur="500"/>
                                        <p:tgtEl>
                                          <p:spTgt spid="18"/>
                                        </p:tgtEl>
                                        <p:attrNameLst>
                                          <p:attrName>ppt_x</p:attrName>
                                        </p:attrNameLst>
                                      </p:cBhvr>
                                      <p:tavLst>
                                        <p:tav tm="0">
                                          <p:val>
                                            <p:strVal val="ppt_x"/>
                                          </p:val>
                                        </p:tav>
                                        <p:tav tm="100000">
                                          <p:val>
                                            <p:strVal val="ppt_x"/>
                                          </p:val>
                                        </p:tav>
                                      </p:tavLst>
                                    </p:anim>
                                    <p:anim calcmode="lin" valueType="num">
                                      <p:cBhvr additive="base">
                                        <p:cTn id="93" dur="500"/>
                                        <p:tgtEl>
                                          <p:spTgt spid="18"/>
                                        </p:tgtEl>
                                        <p:attrNameLst>
                                          <p:attrName>ppt_y</p:attrName>
                                        </p:attrNameLst>
                                      </p:cBhvr>
                                      <p:tavLst>
                                        <p:tav tm="0">
                                          <p:val>
                                            <p:strVal val="ppt_y"/>
                                          </p:val>
                                        </p:tav>
                                        <p:tav tm="100000">
                                          <p:val>
                                            <p:strVal val="1+ppt_h/2"/>
                                          </p:val>
                                        </p:tav>
                                      </p:tavLst>
                                    </p:anim>
                                    <p:set>
                                      <p:cBhvr>
                                        <p:cTn id="94" dur="1" fill="hold">
                                          <p:stCondLst>
                                            <p:cond delay="499"/>
                                          </p:stCondLst>
                                        </p:cTn>
                                        <p:tgtEl>
                                          <p:spTgt spid="18"/>
                                        </p:tgtEl>
                                        <p:attrNameLst>
                                          <p:attrName>style.visibility</p:attrName>
                                        </p:attrNameLst>
                                      </p:cBhvr>
                                      <p:to>
                                        <p:strVal val="hidden"/>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53" presetClass="entr" presetSubtype="16" fill="hold" nodeType="clickEffect">
                                  <p:stCondLst>
                                    <p:cond delay="0"/>
                                  </p:stCondLst>
                                  <p:childTnLst>
                                    <p:set>
                                      <p:cBhvr>
                                        <p:cTn id="98" dur="1" fill="hold">
                                          <p:stCondLst>
                                            <p:cond delay="0"/>
                                          </p:stCondLst>
                                        </p:cTn>
                                        <p:tgtEl>
                                          <p:spTgt spid="20"/>
                                        </p:tgtEl>
                                        <p:attrNameLst>
                                          <p:attrName>style.visibility</p:attrName>
                                        </p:attrNameLst>
                                      </p:cBhvr>
                                      <p:to>
                                        <p:strVal val="visible"/>
                                      </p:to>
                                    </p:set>
                                    <p:anim calcmode="lin" valueType="num">
                                      <p:cBhvr>
                                        <p:cTn id="99" dur="500" fill="hold"/>
                                        <p:tgtEl>
                                          <p:spTgt spid="20"/>
                                        </p:tgtEl>
                                        <p:attrNameLst>
                                          <p:attrName>ppt_w</p:attrName>
                                        </p:attrNameLst>
                                      </p:cBhvr>
                                      <p:tavLst>
                                        <p:tav tm="0">
                                          <p:val>
                                            <p:fltVal val="0"/>
                                          </p:val>
                                        </p:tav>
                                        <p:tav tm="100000">
                                          <p:val>
                                            <p:strVal val="#ppt_w"/>
                                          </p:val>
                                        </p:tav>
                                      </p:tavLst>
                                    </p:anim>
                                    <p:anim calcmode="lin" valueType="num">
                                      <p:cBhvr>
                                        <p:cTn id="100" dur="500" fill="hold"/>
                                        <p:tgtEl>
                                          <p:spTgt spid="20"/>
                                        </p:tgtEl>
                                        <p:attrNameLst>
                                          <p:attrName>ppt_h</p:attrName>
                                        </p:attrNameLst>
                                      </p:cBhvr>
                                      <p:tavLst>
                                        <p:tav tm="0">
                                          <p:val>
                                            <p:fltVal val="0"/>
                                          </p:val>
                                        </p:tav>
                                        <p:tav tm="100000">
                                          <p:val>
                                            <p:strVal val="#ppt_h"/>
                                          </p:val>
                                        </p:tav>
                                      </p:tavLst>
                                    </p:anim>
                                    <p:animEffect transition="in" filter="fade">
                                      <p:cBhvr>
                                        <p:cTn id="10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utoUpdateAnimBg="0"/>
      <p:bldP spid="10" grpId="0"/>
      <p:bldP spid="13" grpId="0"/>
      <p:bldP spid="16"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773238"/>
            <a:ext cx="4656137" cy="414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p:cNvSpPr>
            <a:spLocks noChangeArrowheads="1"/>
          </p:cNvSpPr>
          <p:nvPr/>
        </p:nvSpPr>
        <p:spPr bwMode="auto">
          <a:xfrm>
            <a:off x="1295400" y="1571625"/>
            <a:ext cx="4633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Landesbauordnung</a:t>
            </a:r>
            <a:endParaRPr lang="de-DE" altLang="de-DE" b="0">
              <a:solidFill>
                <a:srgbClr val="000086"/>
              </a:solidFill>
            </a:endParaRPr>
          </a:p>
        </p:txBody>
      </p:sp>
      <p:sp>
        <p:nvSpPr>
          <p:cNvPr id="6" name="Rechteck 5"/>
          <p:cNvSpPr>
            <a:spLocks noChangeArrowheads="1"/>
          </p:cNvSpPr>
          <p:nvPr/>
        </p:nvSpPr>
        <p:spPr bwMode="auto">
          <a:xfrm>
            <a:off x="1285875" y="2071688"/>
            <a:ext cx="350043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Einfluss auf Berechnung der städtebaulichen Werte sowie auf die </a:t>
            </a:r>
            <a:r>
              <a:rPr lang="de-DE" altLang="de-DE">
                <a:solidFill>
                  <a:srgbClr val="000086"/>
                </a:solidFill>
              </a:rPr>
              <a:t>Berechnung der erforderlichen Abstandsflächen</a:t>
            </a:r>
            <a:r>
              <a:rPr lang="de-DE" altLang="de-DE" b="0">
                <a:solidFill>
                  <a:srgbClr val="000086"/>
                </a:solidFill>
              </a:rPr>
              <a:t>.</a:t>
            </a:r>
          </a:p>
        </p:txBody>
      </p:sp>
      <p:sp>
        <p:nvSpPr>
          <p:cNvPr id="8" name="Rechteck 7"/>
          <p:cNvSpPr>
            <a:spLocks noChangeArrowheads="1"/>
          </p:cNvSpPr>
          <p:nvPr/>
        </p:nvSpPr>
        <p:spPr bwMode="auto">
          <a:xfrm>
            <a:off x="1285875" y="3233738"/>
            <a:ext cx="3429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Die Bauordnung muss zu Beginn der Zeichnung gewählt werden. Eine Änderung der aktuellen Bauordnung hat auf die bereits erzeugten Elemente keinen Einfluss.</a:t>
            </a:r>
          </a:p>
        </p:txBody>
      </p:sp>
    </p:spTree>
  </p:cSld>
  <p:clrMapOvr>
    <a:masterClrMapping/>
  </p:clrMapOvr>
  <p:transition spd="med" advTm="11872">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6"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1295400" y="1571625"/>
            <a:ext cx="4633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Vollgeschosse</a:t>
            </a:r>
          </a:p>
        </p:txBody>
      </p:sp>
      <p:sp>
        <p:nvSpPr>
          <p:cNvPr id="6" name="Rechteck 5"/>
          <p:cNvSpPr>
            <a:spLocks noChangeArrowheads="1"/>
          </p:cNvSpPr>
          <p:nvPr/>
        </p:nvSpPr>
        <p:spPr bwMode="auto">
          <a:xfrm>
            <a:off x="1331913" y="2060575"/>
            <a:ext cx="403225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Baden-Württemberg:</a:t>
            </a:r>
          </a:p>
          <a:p>
            <a:r>
              <a:rPr lang="de-DE" altLang="de-DE" b="0">
                <a:solidFill>
                  <a:srgbClr val="000086"/>
                </a:solidFill>
              </a:rPr>
              <a:t>Vollgeschosse: </a:t>
            </a:r>
          </a:p>
          <a:p>
            <a:r>
              <a:rPr lang="de-DE" altLang="de-DE" b="0">
                <a:solidFill>
                  <a:srgbClr val="000086"/>
                </a:solidFill>
              </a:rPr>
              <a:t/>
            </a:r>
            <a:br>
              <a:rPr lang="de-DE" altLang="de-DE" b="0">
                <a:solidFill>
                  <a:srgbClr val="000086"/>
                </a:solidFill>
              </a:rPr>
            </a:br>
            <a:r>
              <a:rPr lang="de-DE" altLang="de-DE" b="0">
                <a:solidFill>
                  <a:srgbClr val="000086"/>
                </a:solidFill>
              </a:rPr>
              <a:t>Die Höhe von Vollgeschossen muss mindestens 2,3 m betragen</a:t>
            </a:r>
          </a:p>
          <a:p>
            <a:endParaRPr lang="de-DE" altLang="de-DE" b="0">
              <a:solidFill>
                <a:srgbClr val="000086"/>
              </a:solidFill>
            </a:endParaRPr>
          </a:p>
          <a:p>
            <a:r>
              <a:rPr lang="de-DE" altLang="de-DE" b="0">
                <a:solidFill>
                  <a:srgbClr val="000086"/>
                </a:solidFill>
              </a:rPr>
              <a:t>Kellergeschosse werden zu Vollgeschossen, wenn sie mehr als 1,4 m über die im Mittel gemessene Geländeoberfläche hinausragen und von Oberkante Fußboden bis Oberkante Fußboden der darüberliegenden Decke gemessen mindestens 2,3 Meter hoch sind </a:t>
            </a:r>
          </a:p>
        </p:txBody>
      </p:sp>
      <p:pic>
        <p:nvPicPr>
          <p:cNvPr id="450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2349500"/>
            <a:ext cx="3286125"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7" descr="Datei:Grosses Landeswappen Baden Wuerttemberg.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4288" y="1773238"/>
            <a:ext cx="15113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1872">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6"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1295400" y="1571625"/>
            <a:ext cx="4633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Vollgeschosse</a:t>
            </a:r>
          </a:p>
        </p:txBody>
      </p:sp>
      <p:sp>
        <p:nvSpPr>
          <p:cNvPr id="6" name="Rechteck 5"/>
          <p:cNvSpPr>
            <a:spLocks noChangeArrowheads="1"/>
          </p:cNvSpPr>
          <p:nvPr/>
        </p:nvSpPr>
        <p:spPr bwMode="auto">
          <a:xfrm>
            <a:off x="1331913" y="1989138"/>
            <a:ext cx="40322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Baden-Württemberg:</a:t>
            </a:r>
          </a:p>
          <a:p>
            <a:r>
              <a:rPr lang="de-DE" altLang="de-DE" b="0">
                <a:solidFill>
                  <a:srgbClr val="000086"/>
                </a:solidFill>
              </a:rPr>
              <a:t>Vollgeschosse im Dach: </a:t>
            </a:r>
          </a:p>
          <a:p>
            <a:r>
              <a:rPr lang="de-DE" altLang="de-DE" b="0">
                <a:solidFill>
                  <a:srgbClr val="000086"/>
                </a:solidFill>
              </a:rPr>
              <a:t/>
            </a:r>
            <a:br>
              <a:rPr lang="de-DE" altLang="de-DE" b="0">
                <a:solidFill>
                  <a:srgbClr val="000086"/>
                </a:solidFill>
              </a:rPr>
            </a:br>
            <a:r>
              <a:rPr lang="de-DE" altLang="de-DE" b="0">
                <a:solidFill>
                  <a:srgbClr val="000086"/>
                </a:solidFill>
              </a:rPr>
              <a:t>Dachgeschosse sind Vollgeschosse, wenn ihre Höhe mindestens 2,3 m über drei Viertel ihrer Grundfläche beträgt</a:t>
            </a:r>
          </a:p>
        </p:txBody>
      </p:sp>
      <p:pic>
        <p:nvPicPr>
          <p:cNvPr id="460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2349500"/>
            <a:ext cx="3286125"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2265363"/>
            <a:ext cx="666591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7" descr="Datei:Grosses Landeswappen Baden Wuerttemberg.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4288" y="1700213"/>
            <a:ext cx="1511300"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1872">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1295400" y="1571625"/>
            <a:ext cx="2316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Vollgeschosse</a:t>
            </a:r>
          </a:p>
        </p:txBody>
      </p:sp>
      <p:sp>
        <p:nvSpPr>
          <p:cNvPr id="6" name="Rechteck 5"/>
          <p:cNvSpPr>
            <a:spLocks noChangeArrowheads="1"/>
          </p:cNvSpPr>
          <p:nvPr/>
        </p:nvSpPr>
        <p:spPr bwMode="auto">
          <a:xfrm>
            <a:off x="1331913" y="2060575"/>
            <a:ext cx="403225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Bayern:</a:t>
            </a:r>
          </a:p>
          <a:p>
            <a:r>
              <a:rPr lang="de-DE" altLang="de-DE" b="0">
                <a:solidFill>
                  <a:srgbClr val="000086"/>
                </a:solidFill>
              </a:rPr>
              <a:t>Vollgeschosse : (BayBO 2007)</a:t>
            </a:r>
          </a:p>
          <a:p>
            <a:endParaRPr lang="de-DE" altLang="de-DE" b="0">
              <a:solidFill>
                <a:srgbClr val="000086"/>
              </a:solidFill>
            </a:endParaRPr>
          </a:p>
          <a:p>
            <a:r>
              <a:rPr lang="de-DE" altLang="de-DE" b="0">
                <a:solidFill>
                  <a:srgbClr val="000086"/>
                </a:solidFill>
              </a:rPr>
              <a:t>Vollgeschosse sind Geschosse, die vollständig über der natürlichen oder festgelegten Geländeoberfläche</a:t>
            </a:r>
          </a:p>
          <a:p>
            <a:r>
              <a:rPr lang="de-DE" altLang="de-DE" b="0">
                <a:solidFill>
                  <a:srgbClr val="000086"/>
                </a:solidFill>
              </a:rPr>
              <a:t>liegen und eine Höhe von mindestens 2,30 m haben.</a:t>
            </a:r>
          </a:p>
          <a:p>
            <a:endParaRPr lang="de-DE" altLang="de-DE" b="0">
              <a:solidFill>
                <a:srgbClr val="000086"/>
              </a:solidFill>
            </a:endParaRPr>
          </a:p>
          <a:p>
            <a:r>
              <a:rPr lang="de-DE" altLang="de-DE" b="0">
                <a:solidFill>
                  <a:srgbClr val="000086"/>
                </a:solidFill>
              </a:rPr>
              <a:t>Als Vollgeschosse gelten Kellergeschosse, deren Deckenunterkante im Mittel mindestens  1,20 m höher liegt als die natürliche oder festgelegte Geländeoberfläche</a:t>
            </a:r>
          </a:p>
        </p:txBody>
      </p:sp>
      <p:pic>
        <p:nvPicPr>
          <p:cNvPr id="471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2349500"/>
            <a:ext cx="3286125"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7" descr="großes bayerisches Staatswappe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1563" y="1344613"/>
            <a:ext cx="1662112"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1872">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6"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1295400" y="1571625"/>
            <a:ext cx="4633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Vollgeschosse</a:t>
            </a:r>
          </a:p>
        </p:txBody>
      </p:sp>
      <p:sp>
        <p:nvSpPr>
          <p:cNvPr id="6" name="Rechteck 5"/>
          <p:cNvSpPr>
            <a:spLocks noChangeArrowheads="1"/>
          </p:cNvSpPr>
          <p:nvPr/>
        </p:nvSpPr>
        <p:spPr bwMode="auto">
          <a:xfrm>
            <a:off x="1331913" y="2060575"/>
            <a:ext cx="403225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Bayern:</a:t>
            </a:r>
          </a:p>
          <a:p>
            <a:r>
              <a:rPr lang="de-DE" altLang="de-DE" b="0">
                <a:solidFill>
                  <a:srgbClr val="000086"/>
                </a:solidFill>
              </a:rPr>
              <a:t>Vollgeschosse im Dach: (BayBO 2007)</a:t>
            </a:r>
          </a:p>
          <a:p>
            <a:endParaRPr lang="de-DE" altLang="de-DE" b="0">
              <a:solidFill>
                <a:srgbClr val="000086"/>
              </a:solidFill>
            </a:endParaRPr>
          </a:p>
          <a:p>
            <a:r>
              <a:rPr lang="de-DE" altLang="de-DE" b="0">
                <a:solidFill>
                  <a:srgbClr val="000086"/>
                </a:solidFill>
              </a:rPr>
              <a:t>Vollgeschosse sind Geschosse, die vollständig über der natürlichen oder festgelegten Geländeoberfläche</a:t>
            </a:r>
          </a:p>
          <a:p>
            <a:r>
              <a:rPr lang="de-DE" altLang="de-DE" b="0">
                <a:solidFill>
                  <a:srgbClr val="000086"/>
                </a:solidFill>
              </a:rPr>
              <a:t>liegen und über mindestens </a:t>
            </a:r>
            <a:r>
              <a:rPr lang="de-DE" altLang="de-DE">
                <a:solidFill>
                  <a:srgbClr val="000086"/>
                </a:solidFill>
              </a:rPr>
              <a:t>zwei Drittel </a:t>
            </a:r>
            <a:r>
              <a:rPr lang="de-DE" altLang="de-DE" b="0">
                <a:solidFill>
                  <a:srgbClr val="000086"/>
                </a:solidFill>
              </a:rPr>
              <a:t>ihrer Grundfläche eine Höhe von mindestens 2,30 m haben.</a:t>
            </a:r>
          </a:p>
          <a:p>
            <a:endParaRPr lang="de-DE" altLang="de-DE" b="0">
              <a:solidFill>
                <a:srgbClr val="000086"/>
              </a:solidFill>
            </a:endParaRPr>
          </a:p>
        </p:txBody>
      </p:sp>
      <p:pic>
        <p:nvPicPr>
          <p:cNvPr id="481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2349500"/>
            <a:ext cx="3286125"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2265363"/>
            <a:ext cx="666591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7" descr="großes bayerisches Staatswappen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1563" y="1344613"/>
            <a:ext cx="1662112"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1872">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1295400" y="1571625"/>
            <a:ext cx="4633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Städtebauliche Nutzwerte</a:t>
            </a:r>
            <a:endParaRPr lang="de-DE" altLang="de-DE" b="0">
              <a:solidFill>
                <a:srgbClr val="000086"/>
              </a:solidFill>
            </a:endParaRPr>
          </a:p>
        </p:txBody>
      </p:sp>
      <p:sp>
        <p:nvSpPr>
          <p:cNvPr id="6" name="Rechteck 5"/>
          <p:cNvSpPr>
            <a:spLocks noChangeArrowheads="1"/>
          </p:cNvSpPr>
          <p:nvPr/>
        </p:nvSpPr>
        <p:spPr bwMode="auto">
          <a:xfrm>
            <a:off x="1285875" y="2071688"/>
            <a:ext cx="37179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Gebäudegrundfläche (GR):</a:t>
            </a:r>
          </a:p>
          <a:p>
            <a:r>
              <a:rPr lang="de-DE" altLang="de-DE" b="0">
                <a:solidFill>
                  <a:srgbClr val="000086"/>
                </a:solidFill>
              </a:rPr>
              <a:t>Fläche, die von den Gebäudeaußenwänden umgrenzt wird</a:t>
            </a:r>
          </a:p>
        </p:txBody>
      </p:sp>
      <p:pic>
        <p:nvPicPr>
          <p:cNvPr id="4915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3141663"/>
            <a:ext cx="318135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1971675"/>
            <a:ext cx="4181475"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1872">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1066800" y="9144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endParaRPr lang="de-DE" altLang="de-DE"/>
          </a:p>
        </p:txBody>
      </p:sp>
      <p:sp>
        <p:nvSpPr>
          <p:cNvPr id="11267" name="Line 3"/>
          <p:cNvSpPr>
            <a:spLocks noChangeShapeType="1"/>
          </p:cNvSpPr>
          <p:nvPr/>
        </p:nvSpPr>
        <p:spPr bwMode="auto">
          <a:xfrm flipV="1">
            <a:off x="2514600" y="6172200"/>
            <a:ext cx="990600" cy="304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2075" tIns="46038" rIns="92075" bIns="46038">
            <a:spAutoFit/>
          </a:bodyPr>
          <a:lstStyle/>
          <a:p>
            <a:endParaRPr lang="de-DE"/>
          </a:p>
        </p:txBody>
      </p:sp>
      <p:sp>
        <p:nvSpPr>
          <p:cNvPr id="11268" name="Rectangle 4"/>
          <p:cNvSpPr>
            <a:spLocks noChangeArrowheads="1"/>
          </p:cNvSpPr>
          <p:nvPr/>
        </p:nvSpPr>
        <p:spPr bwMode="auto">
          <a:xfrm>
            <a:off x="1066800" y="9906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endParaRPr lang="de-DE" altLang="de-DE"/>
          </a:p>
        </p:txBody>
      </p:sp>
      <p:sp>
        <p:nvSpPr>
          <p:cNvPr id="11269" name="Text Box 5"/>
          <p:cNvSpPr txBox="1">
            <a:spLocks noChangeArrowheads="1"/>
          </p:cNvSpPr>
          <p:nvPr/>
        </p:nvSpPr>
        <p:spPr bwMode="auto">
          <a:xfrm>
            <a:off x="1319213" y="1157288"/>
            <a:ext cx="678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pPr>
              <a:spcBef>
                <a:spcPct val="50000"/>
              </a:spcBef>
            </a:pPr>
            <a:r>
              <a:rPr lang="de-DE" altLang="de-DE" sz="2800">
                <a:latin typeface="Bookman Old Style" panose="02050604050505020204" pitchFamily="18" charset="0"/>
              </a:rPr>
              <a:t>StadtCAD 16</a:t>
            </a:r>
          </a:p>
        </p:txBody>
      </p:sp>
      <p:sp>
        <p:nvSpPr>
          <p:cNvPr id="11270" name="Rechteck 1"/>
          <p:cNvSpPr>
            <a:spLocks noChangeArrowheads="1"/>
          </p:cNvSpPr>
          <p:nvPr/>
        </p:nvSpPr>
        <p:spPr bwMode="auto">
          <a:xfrm>
            <a:off x="1331913" y="1876425"/>
            <a:ext cx="17446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t>Randsignaturen</a:t>
            </a:r>
          </a:p>
        </p:txBody>
      </p:sp>
      <p:sp>
        <p:nvSpPr>
          <p:cNvPr id="9" name="Rectangle 14"/>
          <p:cNvSpPr>
            <a:spLocks noChangeArrowheads="1"/>
          </p:cNvSpPr>
          <p:nvPr/>
        </p:nvSpPr>
        <p:spPr bwMode="auto">
          <a:xfrm>
            <a:off x="1331913" y="2420938"/>
            <a:ext cx="251936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Optimierung der offenen Randsignaturen bei Polygonen mit extrem großen und zugleich extrem kleinen Abständen der Stützpunkte</a:t>
            </a:r>
          </a:p>
        </p:txBody>
      </p:sp>
      <p:sp>
        <p:nvSpPr>
          <p:cNvPr id="13" name="Rechteck 12"/>
          <p:cNvSpPr>
            <a:spLocks noChangeArrowheads="1"/>
          </p:cNvSpPr>
          <p:nvPr/>
        </p:nvSpPr>
        <p:spPr bwMode="auto">
          <a:xfrm>
            <a:off x="1331913" y="4860925"/>
            <a:ext cx="27638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t>Rechnerische Generalisierung des Umgrenzungspolygons</a:t>
            </a:r>
          </a:p>
        </p:txBody>
      </p:sp>
      <p:pic>
        <p:nvPicPr>
          <p:cNvPr id="11273"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2420938"/>
            <a:ext cx="5132388"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375" y="2408238"/>
            <a:ext cx="5197475"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87775" y="2332038"/>
            <a:ext cx="5108575"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6813" y="2435225"/>
            <a:ext cx="52101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27538" y="2125663"/>
            <a:ext cx="424815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05238" y="2438400"/>
            <a:ext cx="5127625"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14763" y="2060575"/>
            <a:ext cx="5065712"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87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ppt_x"/>
                                          </p:val>
                                        </p:tav>
                                        <p:tav tm="100000">
                                          <p:val>
                                            <p:strVal val="#ppt_x"/>
                                          </p:val>
                                        </p:tav>
                                      </p:tavLst>
                                    </p:anim>
                                    <p:anim calcmode="lin" valueType="num">
                                      <p:cBhvr additive="base">
                                        <p:cTn id="4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1295400" y="1571625"/>
            <a:ext cx="4633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Städtebauliche Werte</a:t>
            </a:r>
            <a:endParaRPr lang="de-DE" altLang="de-DE" b="0">
              <a:solidFill>
                <a:srgbClr val="000086"/>
              </a:solidFill>
            </a:endParaRPr>
          </a:p>
        </p:txBody>
      </p:sp>
      <p:sp>
        <p:nvSpPr>
          <p:cNvPr id="6" name="Rechteck 5"/>
          <p:cNvSpPr>
            <a:spLocks noChangeArrowheads="1"/>
          </p:cNvSpPr>
          <p:nvPr/>
        </p:nvSpPr>
        <p:spPr bwMode="auto">
          <a:xfrm>
            <a:off x="1285875" y="2071688"/>
            <a:ext cx="30702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Geschossfläche (GF):</a:t>
            </a:r>
          </a:p>
          <a:p>
            <a:r>
              <a:rPr lang="de-DE" altLang="de-DE" b="0">
                <a:solidFill>
                  <a:srgbClr val="000086"/>
                </a:solidFill>
              </a:rPr>
              <a:t>Summe aller Flächen der Vollgeschosse</a:t>
            </a:r>
          </a:p>
        </p:txBody>
      </p:sp>
      <p:pic>
        <p:nvPicPr>
          <p:cNvPr id="512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3213100"/>
            <a:ext cx="3286125"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Grafik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971675"/>
            <a:ext cx="4108450"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1872">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1295400" y="1571625"/>
            <a:ext cx="4633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Städtebauliche Werte</a:t>
            </a:r>
            <a:endParaRPr lang="de-DE" altLang="de-DE" b="0">
              <a:solidFill>
                <a:srgbClr val="000086"/>
              </a:solidFill>
            </a:endParaRPr>
          </a:p>
        </p:txBody>
      </p:sp>
      <p:sp>
        <p:nvSpPr>
          <p:cNvPr id="6" name="Rechteck 5"/>
          <p:cNvSpPr>
            <a:spLocks noChangeArrowheads="1"/>
          </p:cNvSpPr>
          <p:nvPr/>
        </p:nvSpPr>
        <p:spPr bwMode="auto">
          <a:xfrm>
            <a:off x="1285875" y="2071688"/>
            <a:ext cx="38623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Baumasse (BM):</a:t>
            </a:r>
          </a:p>
          <a:p>
            <a:r>
              <a:rPr lang="de-DE" altLang="de-DE" b="0">
                <a:solidFill>
                  <a:srgbClr val="000086"/>
                </a:solidFill>
              </a:rPr>
              <a:t>Summe der Rauminhalte aller Vollgeschosse</a:t>
            </a:r>
          </a:p>
        </p:txBody>
      </p:sp>
      <p:pic>
        <p:nvPicPr>
          <p:cNvPr id="522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0325" y="3362325"/>
            <a:ext cx="3286125"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Grafik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971675"/>
            <a:ext cx="4181475"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1872">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8888" y="3716338"/>
            <a:ext cx="4321175"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Grafik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971675"/>
            <a:ext cx="4181475"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p:cNvSpPr>
            <a:spLocks noChangeArrowheads="1"/>
          </p:cNvSpPr>
          <p:nvPr/>
        </p:nvSpPr>
        <p:spPr bwMode="auto">
          <a:xfrm>
            <a:off x="1295400" y="1571625"/>
            <a:ext cx="4633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Städtebauliche Werte</a:t>
            </a:r>
            <a:endParaRPr lang="de-DE" altLang="de-DE" b="0">
              <a:solidFill>
                <a:srgbClr val="000086"/>
              </a:solidFill>
            </a:endParaRPr>
          </a:p>
        </p:txBody>
      </p:sp>
      <p:sp>
        <p:nvSpPr>
          <p:cNvPr id="6" name="Rechteck 5"/>
          <p:cNvSpPr>
            <a:spLocks noChangeArrowheads="1"/>
          </p:cNvSpPr>
          <p:nvPr/>
        </p:nvSpPr>
        <p:spPr bwMode="auto">
          <a:xfrm>
            <a:off x="1285875" y="2071688"/>
            <a:ext cx="39338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Grundflächenzahl (GRZ):</a:t>
            </a:r>
          </a:p>
          <a:p>
            <a:r>
              <a:rPr lang="de-DE" altLang="de-DE" b="0">
                <a:solidFill>
                  <a:srgbClr val="000086"/>
                </a:solidFill>
              </a:rPr>
              <a:t>Flächenanteil eines Baugrundstückes, der überbaut werden darf</a:t>
            </a:r>
          </a:p>
        </p:txBody>
      </p:sp>
    </p:spTree>
  </p:cSld>
  <p:clrMapOvr>
    <a:masterClrMapping/>
  </p:clrMapOvr>
  <p:transition spd="med" advTm="11872">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Grafik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1971675"/>
            <a:ext cx="4181475"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8888" y="3716338"/>
            <a:ext cx="4321175"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p:cNvSpPr>
            <a:spLocks noChangeArrowheads="1"/>
          </p:cNvSpPr>
          <p:nvPr/>
        </p:nvSpPr>
        <p:spPr bwMode="auto">
          <a:xfrm>
            <a:off x="1295400" y="1571625"/>
            <a:ext cx="4633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Städtebauliche Werte</a:t>
            </a:r>
            <a:endParaRPr lang="de-DE" altLang="de-DE" b="0">
              <a:solidFill>
                <a:srgbClr val="000086"/>
              </a:solidFill>
            </a:endParaRPr>
          </a:p>
        </p:txBody>
      </p:sp>
      <p:sp>
        <p:nvSpPr>
          <p:cNvPr id="6" name="Rechteck 5"/>
          <p:cNvSpPr>
            <a:spLocks noChangeArrowheads="1"/>
          </p:cNvSpPr>
          <p:nvPr/>
        </p:nvSpPr>
        <p:spPr bwMode="auto">
          <a:xfrm>
            <a:off x="1285875" y="2071688"/>
            <a:ext cx="39338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Geschossflächenzahl (GFZ):</a:t>
            </a:r>
          </a:p>
          <a:p>
            <a:r>
              <a:rPr lang="de-DE" altLang="de-DE" b="0">
                <a:solidFill>
                  <a:srgbClr val="000086"/>
                </a:solidFill>
              </a:rPr>
              <a:t>Verhältnis der gesamten Geschossfläche aller Vollgeschosse der baulichen Anlagen auf einem Grundstück zu der Fläche des Baugrundstücks</a:t>
            </a:r>
          </a:p>
        </p:txBody>
      </p:sp>
    </p:spTree>
  </p:cSld>
  <p:clrMapOvr>
    <a:masterClrMapping/>
  </p:clrMapOvr>
  <p:transition spd="med" advTm="11872">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Grafik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1971675"/>
            <a:ext cx="4181475"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3716338"/>
            <a:ext cx="4321175"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p:cNvSpPr>
            <a:spLocks noChangeArrowheads="1"/>
          </p:cNvSpPr>
          <p:nvPr/>
        </p:nvSpPr>
        <p:spPr bwMode="auto">
          <a:xfrm>
            <a:off x="1295400" y="1571625"/>
            <a:ext cx="4633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Städtebauliche Werte</a:t>
            </a:r>
            <a:endParaRPr lang="de-DE" altLang="de-DE" b="0">
              <a:solidFill>
                <a:srgbClr val="000086"/>
              </a:solidFill>
            </a:endParaRPr>
          </a:p>
        </p:txBody>
      </p:sp>
      <p:sp>
        <p:nvSpPr>
          <p:cNvPr id="6" name="Rechteck 5"/>
          <p:cNvSpPr>
            <a:spLocks noChangeArrowheads="1"/>
          </p:cNvSpPr>
          <p:nvPr/>
        </p:nvSpPr>
        <p:spPr bwMode="auto">
          <a:xfrm>
            <a:off x="1285875" y="2071688"/>
            <a:ext cx="35734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Baumassenzahl (BMZ):</a:t>
            </a:r>
          </a:p>
          <a:p>
            <a:r>
              <a:rPr lang="de-DE" altLang="de-DE" b="0">
                <a:solidFill>
                  <a:srgbClr val="000086"/>
                </a:solidFill>
              </a:rPr>
              <a:t>Verhältnis der gesamten Baumasse aller Vollgeschosse der baulichen Anlagen auf einem Grundstück zu der Fläche des Baugrundstücks</a:t>
            </a:r>
          </a:p>
        </p:txBody>
      </p:sp>
    </p:spTree>
  </p:cSld>
  <p:clrMapOvr>
    <a:masterClrMapping/>
  </p:clrMapOvr>
  <p:transition spd="med" advTm="11872">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a:spLocks noChangeArrowheads="1"/>
          </p:cNvSpPr>
          <p:nvPr/>
        </p:nvSpPr>
        <p:spPr bwMode="auto">
          <a:xfrm>
            <a:off x="1285875" y="2071688"/>
            <a:ext cx="404971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Flachdach</a:t>
            </a:r>
          </a:p>
          <a:p>
            <a:r>
              <a:rPr lang="de-DE" altLang="de-DE" b="0">
                <a:solidFill>
                  <a:srgbClr val="000086"/>
                </a:solidFill>
              </a:rPr>
              <a:t>Pultdach</a:t>
            </a:r>
          </a:p>
          <a:p>
            <a:r>
              <a:rPr lang="de-DE" altLang="de-DE" b="0">
                <a:solidFill>
                  <a:srgbClr val="000086"/>
                </a:solidFill>
              </a:rPr>
              <a:t>Satteldach</a:t>
            </a:r>
          </a:p>
          <a:p>
            <a:r>
              <a:rPr lang="de-DE" altLang="de-DE" b="0">
                <a:solidFill>
                  <a:srgbClr val="000086"/>
                </a:solidFill>
              </a:rPr>
              <a:t>Walmdach</a:t>
            </a:r>
          </a:p>
          <a:p>
            <a:r>
              <a:rPr lang="de-DE" altLang="de-DE" b="0">
                <a:solidFill>
                  <a:srgbClr val="000086"/>
                </a:solidFill>
              </a:rPr>
              <a:t>Zeltdach</a:t>
            </a:r>
          </a:p>
          <a:p>
            <a:r>
              <a:rPr lang="de-DE" altLang="de-DE" b="0">
                <a:solidFill>
                  <a:srgbClr val="000086"/>
                </a:solidFill>
              </a:rPr>
              <a:t>Rotunde mit Kegeldach </a:t>
            </a:r>
          </a:p>
        </p:txBody>
      </p:sp>
      <p:pic>
        <p:nvPicPr>
          <p:cNvPr id="56323" name="Grafik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381125"/>
            <a:ext cx="3741738"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p:cNvSpPr>
            <a:spLocks noChangeArrowheads="1"/>
          </p:cNvSpPr>
          <p:nvPr/>
        </p:nvSpPr>
        <p:spPr bwMode="auto">
          <a:xfrm>
            <a:off x="1285875" y="1562100"/>
            <a:ext cx="4633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Gebäudemanager Volumenmodelle</a:t>
            </a:r>
            <a:endParaRPr lang="de-DE" altLang="de-DE" b="0">
              <a:solidFill>
                <a:srgbClr val="000086"/>
              </a:solidFill>
            </a:endParaRP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989138"/>
            <a:ext cx="15843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hteck 11"/>
          <p:cNvSpPr>
            <a:spLocks noChangeArrowheads="1"/>
          </p:cNvSpPr>
          <p:nvPr/>
        </p:nvSpPr>
        <p:spPr bwMode="auto">
          <a:xfrm>
            <a:off x="1300163" y="3573463"/>
            <a:ext cx="3168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Flachdach: Beliebiger Grundriss möglich</a:t>
            </a:r>
          </a:p>
        </p:txBody>
      </p:sp>
      <p:pic>
        <p:nvPicPr>
          <p:cNvPr id="11" name="Grafik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68813" y="155575"/>
            <a:ext cx="451485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30688" y="4954588"/>
            <a:ext cx="53752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8"/>
          <p:cNvSpPr>
            <a:spLocks noChangeArrowheads="1"/>
          </p:cNvSpPr>
          <p:nvPr/>
        </p:nvSpPr>
        <p:spPr bwMode="auto">
          <a:xfrm>
            <a:off x="1285875" y="4149725"/>
            <a:ext cx="31686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Styroporsäge</a:t>
            </a:r>
          </a:p>
        </p:txBody>
      </p:sp>
      <p:pic>
        <p:nvPicPr>
          <p:cNvPr id="3" name="Grafik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19825" y="4632325"/>
            <a:ext cx="19367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eck 12"/>
          <p:cNvSpPr>
            <a:spLocks noChangeArrowheads="1"/>
          </p:cNvSpPr>
          <p:nvPr/>
        </p:nvSpPr>
        <p:spPr bwMode="auto">
          <a:xfrm>
            <a:off x="1279525" y="4508500"/>
            <a:ext cx="31686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Differenzmenge</a:t>
            </a:r>
          </a:p>
        </p:txBody>
      </p:sp>
      <p:pic>
        <p:nvPicPr>
          <p:cNvPr id="4" name="Grafik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02175" y="4632325"/>
            <a:ext cx="2024063"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hteck 13"/>
          <p:cNvSpPr>
            <a:spLocks noChangeArrowheads="1"/>
          </p:cNvSpPr>
          <p:nvPr/>
        </p:nvSpPr>
        <p:spPr bwMode="auto">
          <a:xfrm>
            <a:off x="1300163" y="4848225"/>
            <a:ext cx="31686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Vereinigungsmenge</a:t>
            </a:r>
          </a:p>
        </p:txBody>
      </p:sp>
      <p:pic>
        <p:nvPicPr>
          <p:cNvPr id="5" name="Grafik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399338" y="4611688"/>
            <a:ext cx="21605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hteck 14"/>
          <p:cNvSpPr>
            <a:spLocks noChangeArrowheads="1"/>
          </p:cNvSpPr>
          <p:nvPr/>
        </p:nvSpPr>
        <p:spPr bwMode="auto">
          <a:xfrm>
            <a:off x="1300163" y="5203825"/>
            <a:ext cx="31686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Schnittmenge</a:t>
            </a:r>
          </a:p>
        </p:txBody>
      </p:sp>
    </p:spTree>
  </p:cSld>
  <p:clrMapOvr>
    <a:masterClrMapping/>
  </p:clrMapOvr>
  <p:transition spd="med" advTm="11872">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xit" presetSubtype="4" fill="hold" nodeType="withEffect">
                                  <p:stCondLst>
                                    <p:cond delay="0"/>
                                  </p:stCondLst>
                                  <p:childTnLst>
                                    <p:anim calcmode="lin" valueType="num">
                                      <p:cBhvr additive="base">
                                        <p:cTn id="30" dur="500"/>
                                        <p:tgtEl>
                                          <p:spTgt spid="10"/>
                                        </p:tgtEl>
                                        <p:attrNameLst>
                                          <p:attrName>ppt_x</p:attrName>
                                        </p:attrNameLst>
                                      </p:cBhvr>
                                      <p:tavLst>
                                        <p:tav tm="0">
                                          <p:val>
                                            <p:strVal val="ppt_x"/>
                                          </p:val>
                                        </p:tav>
                                        <p:tav tm="100000">
                                          <p:val>
                                            <p:strVal val="ppt_x"/>
                                          </p:val>
                                        </p:tav>
                                      </p:tavLst>
                                    </p:anim>
                                    <p:anim calcmode="lin" valueType="num">
                                      <p:cBhvr additive="base">
                                        <p:cTn id="31" dur="500"/>
                                        <p:tgtEl>
                                          <p:spTgt spid="10"/>
                                        </p:tgtEl>
                                        <p:attrNameLst>
                                          <p:attrName>ppt_y</p:attrName>
                                        </p:attrNameLst>
                                      </p:cBhvr>
                                      <p:tavLst>
                                        <p:tav tm="0">
                                          <p:val>
                                            <p:strVal val="ppt_y"/>
                                          </p:val>
                                        </p:tav>
                                        <p:tav tm="100000">
                                          <p:val>
                                            <p:strVal val="1+ppt_h/2"/>
                                          </p:val>
                                        </p:tav>
                                      </p:tavLst>
                                    </p:anim>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fill="hold" nodeType="clickEffect">
                                  <p:stCondLst>
                                    <p:cond delay="0"/>
                                  </p:stCondLst>
                                  <p:childTnLst>
                                    <p:anim calcmode="lin" valueType="num">
                                      <p:cBhvr additive="base">
                                        <p:cTn id="36" dur="500"/>
                                        <p:tgtEl>
                                          <p:spTgt spid="11"/>
                                        </p:tgtEl>
                                        <p:attrNameLst>
                                          <p:attrName>ppt_x</p:attrName>
                                        </p:attrNameLst>
                                      </p:cBhvr>
                                      <p:tavLst>
                                        <p:tav tm="0">
                                          <p:val>
                                            <p:strVal val="ppt_x"/>
                                          </p:val>
                                        </p:tav>
                                        <p:tav tm="100000">
                                          <p:val>
                                            <p:strVal val="ppt_x"/>
                                          </p:val>
                                        </p:tav>
                                      </p:tavLst>
                                    </p:anim>
                                    <p:anim calcmode="lin" valueType="num">
                                      <p:cBhvr additive="base">
                                        <p:cTn id="37" dur="500"/>
                                        <p:tgtEl>
                                          <p:spTgt spid="11"/>
                                        </p:tgtEl>
                                        <p:attrNameLst>
                                          <p:attrName>ppt_y</p:attrName>
                                        </p:attrNameLst>
                                      </p:cBhvr>
                                      <p:tavLst>
                                        <p:tav tm="0">
                                          <p:val>
                                            <p:strVal val="ppt_y"/>
                                          </p:val>
                                        </p:tav>
                                        <p:tav tm="100000">
                                          <p:val>
                                            <p:strVal val="1+ppt_h/2"/>
                                          </p:val>
                                        </p:tav>
                                      </p:tavLst>
                                    </p:anim>
                                    <p:set>
                                      <p:cBhvr>
                                        <p:cTn id="38" dur="1" fill="hold">
                                          <p:stCondLst>
                                            <p:cond delay="499"/>
                                          </p:stCondLst>
                                        </p:cTn>
                                        <p:tgtEl>
                                          <p:spTgt spid="11"/>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par>
                                <p:cTn id="45" presetID="53" presetClass="entr" presetSubtype="16"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fill="hold"/>
                                        <p:tgtEl>
                                          <p:spTgt spid="2"/>
                                        </p:tgtEl>
                                        <p:attrNameLst>
                                          <p:attrName>ppt_w</p:attrName>
                                        </p:attrNameLst>
                                      </p:cBhvr>
                                      <p:tavLst>
                                        <p:tav tm="0">
                                          <p:val>
                                            <p:fltVal val="0"/>
                                          </p:val>
                                        </p:tav>
                                        <p:tav tm="100000">
                                          <p:val>
                                            <p:strVal val="#ppt_w"/>
                                          </p:val>
                                        </p:tav>
                                      </p:tavLst>
                                    </p:anim>
                                    <p:anim calcmode="lin" valueType="num">
                                      <p:cBhvr>
                                        <p:cTn id="48" dur="500" fill="hold"/>
                                        <p:tgtEl>
                                          <p:spTgt spid="2"/>
                                        </p:tgtEl>
                                        <p:attrNameLst>
                                          <p:attrName>ppt_h</p:attrName>
                                        </p:attrNameLst>
                                      </p:cBhvr>
                                      <p:tavLst>
                                        <p:tav tm="0">
                                          <p:val>
                                            <p:fltVal val="0"/>
                                          </p:val>
                                        </p:tav>
                                        <p:tav tm="100000">
                                          <p:val>
                                            <p:strVal val="#ppt_h"/>
                                          </p:val>
                                        </p:tav>
                                      </p:tavLst>
                                    </p:anim>
                                    <p:animEffect transition="in" filter="fade">
                                      <p:cBhvr>
                                        <p:cTn id="49" dur="500"/>
                                        <p:tgtEl>
                                          <p:spTgt spid="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3" presetClass="entr" presetSubtype="16"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p:cTn id="54" dur="500" fill="hold"/>
                                        <p:tgtEl>
                                          <p:spTgt spid="3"/>
                                        </p:tgtEl>
                                        <p:attrNameLst>
                                          <p:attrName>ppt_w</p:attrName>
                                        </p:attrNameLst>
                                      </p:cBhvr>
                                      <p:tavLst>
                                        <p:tav tm="0">
                                          <p:val>
                                            <p:fltVal val="0"/>
                                          </p:val>
                                        </p:tav>
                                        <p:tav tm="100000">
                                          <p:val>
                                            <p:strVal val="#ppt_w"/>
                                          </p:val>
                                        </p:tav>
                                      </p:tavLst>
                                    </p:anim>
                                    <p:anim calcmode="lin" valueType="num">
                                      <p:cBhvr>
                                        <p:cTn id="55" dur="500" fill="hold"/>
                                        <p:tgtEl>
                                          <p:spTgt spid="3"/>
                                        </p:tgtEl>
                                        <p:attrNameLst>
                                          <p:attrName>ppt_h</p:attrName>
                                        </p:attrNameLst>
                                      </p:cBhvr>
                                      <p:tavLst>
                                        <p:tav tm="0">
                                          <p:val>
                                            <p:fltVal val="0"/>
                                          </p:val>
                                        </p:tav>
                                        <p:tav tm="100000">
                                          <p:val>
                                            <p:strVal val="#ppt_h"/>
                                          </p:val>
                                        </p:tav>
                                      </p:tavLst>
                                    </p:anim>
                                    <p:animEffect transition="in" filter="fade">
                                      <p:cBhvr>
                                        <p:cTn id="56" dur="500"/>
                                        <p:tgtEl>
                                          <p:spTgt spid="3"/>
                                        </p:tgtEl>
                                      </p:cBhvr>
                                    </p:animEffect>
                                  </p:childTnLst>
                                </p:cTn>
                              </p:par>
                              <p:par>
                                <p:cTn id="57" presetID="2" presetClass="entr" presetSubtype="4"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par>
                                <p:cTn id="61" presetID="2" presetClass="exit" presetSubtype="4" fill="hold" nodeType="withEffect">
                                  <p:stCondLst>
                                    <p:cond delay="0"/>
                                  </p:stCondLst>
                                  <p:childTnLst>
                                    <p:anim calcmode="lin" valueType="num">
                                      <p:cBhvr additive="base">
                                        <p:cTn id="62" dur="500"/>
                                        <p:tgtEl>
                                          <p:spTgt spid="2"/>
                                        </p:tgtEl>
                                        <p:attrNameLst>
                                          <p:attrName>ppt_x</p:attrName>
                                        </p:attrNameLst>
                                      </p:cBhvr>
                                      <p:tavLst>
                                        <p:tav tm="0">
                                          <p:val>
                                            <p:strVal val="ppt_x"/>
                                          </p:val>
                                        </p:tav>
                                        <p:tav tm="100000">
                                          <p:val>
                                            <p:strVal val="ppt_x"/>
                                          </p:val>
                                        </p:tav>
                                      </p:tavLst>
                                    </p:anim>
                                    <p:anim calcmode="lin" valueType="num">
                                      <p:cBhvr additive="base">
                                        <p:cTn id="63" dur="500"/>
                                        <p:tgtEl>
                                          <p:spTgt spid="2"/>
                                        </p:tgtEl>
                                        <p:attrNameLst>
                                          <p:attrName>ppt_y</p:attrName>
                                        </p:attrNameLst>
                                      </p:cBhvr>
                                      <p:tavLst>
                                        <p:tav tm="0">
                                          <p:val>
                                            <p:strVal val="ppt_y"/>
                                          </p:val>
                                        </p:tav>
                                        <p:tav tm="100000">
                                          <p:val>
                                            <p:strVal val="1+ppt_h/2"/>
                                          </p:val>
                                        </p:tav>
                                      </p:tavLst>
                                    </p:anim>
                                    <p:set>
                                      <p:cBhvr>
                                        <p:cTn id="64" dur="1" fill="hold">
                                          <p:stCondLst>
                                            <p:cond delay="499"/>
                                          </p:stCondLst>
                                        </p:cTn>
                                        <p:tgtEl>
                                          <p:spTgt spid="2"/>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53" presetClass="entr" presetSubtype="16" fill="hold" nodeType="clickEffect">
                                  <p:stCondLst>
                                    <p:cond delay="0"/>
                                  </p:stCondLst>
                                  <p:childTnLst>
                                    <p:set>
                                      <p:cBhvr>
                                        <p:cTn id="68" dur="1" fill="hold">
                                          <p:stCondLst>
                                            <p:cond delay="0"/>
                                          </p:stCondLst>
                                        </p:cTn>
                                        <p:tgtEl>
                                          <p:spTgt spid="4"/>
                                        </p:tgtEl>
                                        <p:attrNameLst>
                                          <p:attrName>style.visibility</p:attrName>
                                        </p:attrNameLst>
                                      </p:cBhvr>
                                      <p:to>
                                        <p:strVal val="visible"/>
                                      </p:to>
                                    </p:set>
                                    <p:anim calcmode="lin" valueType="num">
                                      <p:cBhvr>
                                        <p:cTn id="69" dur="500" fill="hold"/>
                                        <p:tgtEl>
                                          <p:spTgt spid="4"/>
                                        </p:tgtEl>
                                        <p:attrNameLst>
                                          <p:attrName>ppt_w</p:attrName>
                                        </p:attrNameLst>
                                      </p:cBhvr>
                                      <p:tavLst>
                                        <p:tav tm="0">
                                          <p:val>
                                            <p:fltVal val="0"/>
                                          </p:val>
                                        </p:tav>
                                        <p:tav tm="100000">
                                          <p:val>
                                            <p:strVal val="#ppt_w"/>
                                          </p:val>
                                        </p:tav>
                                      </p:tavLst>
                                    </p:anim>
                                    <p:anim calcmode="lin" valueType="num">
                                      <p:cBhvr>
                                        <p:cTn id="70" dur="500" fill="hold"/>
                                        <p:tgtEl>
                                          <p:spTgt spid="4"/>
                                        </p:tgtEl>
                                        <p:attrNameLst>
                                          <p:attrName>ppt_h</p:attrName>
                                        </p:attrNameLst>
                                      </p:cBhvr>
                                      <p:tavLst>
                                        <p:tav tm="0">
                                          <p:val>
                                            <p:fltVal val="0"/>
                                          </p:val>
                                        </p:tav>
                                        <p:tav tm="100000">
                                          <p:val>
                                            <p:strVal val="#ppt_h"/>
                                          </p:val>
                                        </p:tav>
                                      </p:tavLst>
                                    </p:anim>
                                    <p:animEffect transition="in" filter="fade">
                                      <p:cBhvr>
                                        <p:cTn id="71" dur="500"/>
                                        <p:tgtEl>
                                          <p:spTgt spid="4"/>
                                        </p:tgtEl>
                                      </p:cBhvr>
                                    </p:animEffect>
                                  </p:childTnLst>
                                </p:cTn>
                              </p:par>
                            </p:childTnLst>
                          </p:cTn>
                        </p:par>
                        <p:par>
                          <p:cTn id="72" fill="hold" nodeType="afterGroup">
                            <p:stCondLst>
                              <p:cond delay="500"/>
                            </p:stCondLst>
                            <p:childTnLst>
                              <p:par>
                                <p:cTn id="73" presetID="2" presetClass="entr" presetSubtype="4" fill="hold" grpId="0" nodeType="after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additive="base">
                                        <p:cTn id="75" dur="500" fill="hold"/>
                                        <p:tgtEl>
                                          <p:spTgt spid="14"/>
                                        </p:tgtEl>
                                        <p:attrNameLst>
                                          <p:attrName>ppt_x</p:attrName>
                                        </p:attrNameLst>
                                      </p:cBhvr>
                                      <p:tavLst>
                                        <p:tav tm="0">
                                          <p:val>
                                            <p:strVal val="#ppt_x"/>
                                          </p:val>
                                        </p:tav>
                                        <p:tav tm="100000">
                                          <p:val>
                                            <p:strVal val="#ppt_x"/>
                                          </p:val>
                                        </p:tav>
                                      </p:tavLst>
                                    </p:anim>
                                    <p:anim calcmode="lin" valueType="num">
                                      <p:cBhvr additive="base">
                                        <p:cTn id="76" dur="500" fill="hold"/>
                                        <p:tgtEl>
                                          <p:spTgt spid="14"/>
                                        </p:tgtEl>
                                        <p:attrNameLst>
                                          <p:attrName>ppt_y</p:attrName>
                                        </p:attrNameLst>
                                      </p:cBhvr>
                                      <p:tavLst>
                                        <p:tav tm="0">
                                          <p:val>
                                            <p:strVal val="1+#ppt_h/2"/>
                                          </p:val>
                                        </p:tav>
                                        <p:tav tm="100000">
                                          <p:val>
                                            <p:strVal val="#ppt_y"/>
                                          </p:val>
                                        </p:tav>
                                      </p:tavLst>
                                    </p:anim>
                                  </p:childTnLst>
                                </p:cTn>
                              </p:par>
                              <p:par>
                                <p:cTn id="77" presetID="2" presetClass="exit" presetSubtype="4" fill="hold" nodeType="withEffect">
                                  <p:stCondLst>
                                    <p:cond delay="0"/>
                                  </p:stCondLst>
                                  <p:childTnLst>
                                    <p:anim calcmode="lin" valueType="num">
                                      <p:cBhvr additive="base">
                                        <p:cTn id="78" dur="500"/>
                                        <p:tgtEl>
                                          <p:spTgt spid="3"/>
                                        </p:tgtEl>
                                        <p:attrNameLst>
                                          <p:attrName>ppt_x</p:attrName>
                                        </p:attrNameLst>
                                      </p:cBhvr>
                                      <p:tavLst>
                                        <p:tav tm="0">
                                          <p:val>
                                            <p:strVal val="ppt_x"/>
                                          </p:val>
                                        </p:tav>
                                        <p:tav tm="100000">
                                          <p:val>
                                            <p:strVal val="ppt_x"/>
                                          </p:val>
                                        </p:tav>
                                      </p:tavLst>
                                    </p:anim>
                                    <p:anim calcmode="lin" valueType="num">
                                      <p:cBhvr additive="base">
                                        <p:cTn id="79" dur="500"/>
                                        <p:tgtEl>
                                          <p:spTgt spid="3"/>
                                        </p:tgtEl>
                                        <p:attrNameLst>
                                          <p:attrName>ppt_y</p:attrName>
                                        </p:attrNameLst>
                                      </p:cBhvr>
                                      <p:tavLst>
                                        <p:tav tm="0">
                                          <p:val>
                                            <p:strVal val="ppt_y"/>
                                          </p:val>
                                        </p:tav>
                                        <p:tav tm="100000">
                                          <p:val>
                                            <p:strVal val="1+ppt_h/2"/>
                                          </p:val>
                                        </p:tav>
                                      </p:tavLst>
                                    </p:anim>
                                    <p:set>
                                      <p:cBhvr>
                                        <p:cTn id="80" dur="1" fill="hold">
                                          <p:stCondLst>
                                            <p:cond delay="499"/>
                                          </p:stCondLst>
                                        </p:cTn>
                                        <p:tgtEl>
                                          <p:spTgt spid="3"/>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53" presetClass="entr" presetSubtype="16" fill="hold" nodeType="clickEffect">
                                  <p:stCondLst>
                                    <p:cond delay="0"/>
                                  </p:stCondLst>
                                  <p:childTnLst>
                                    <p:set>
                                      <p:cBhvr>
                                        <p:cTn id="84" dur="1" fill="hold">
                                          <p:stCondLst>
                                            <p:cond delay="0"/>
                                          </p:stCondLst>
                                        </p:cTn>
                                        <p:tgtEl>
                                          <p:spTgt spid="5"/>
                                        </p:tgtEl>
                                        <p:attrNameLst>
                                          <p:attrName>style.visibility</p:attrName>
                                        </p:attrNameLst>
                                      </p:cBhvr>
                                      <p:to>
                                        <p:strVal val="visible"/>
                                      </p:to>
                                    </p:set>
                                    <p:anim calcmode="lin" valueType="num">
                                      <p:cBhvr>
                                        <p:cTn id="85" dur="500" fill="hold"/>
                                        <p:tgtEl>
                                          <p:spTgt spid="5"/>
                                        </p:tgtEl>
                                        <p:attrNameLst>
                                          <p:attrName>ppt_w</p:attrName>
                                        </p:attrNameLst>
                                      </p:cBhvr>
                                      <p:tavLst>
                                        <p:tav tm="0">
                                          <p:val>
                                            <p:fltVal val="0"/>
                                          </p:val>
                                        </p:tav>
                                        <p:tav tm="100000">
                                          <p:val>
                                            <p:strVal val="#ppt_w"/>
                                          </p:val>
                                        </p:tav>
                                      </p:tavLst>
                                    </p:anim>
                                    <p:anim calcmode="lin" valueType="num">
                                      <p:cBhvr>
                                        <p:cTn id="86" dur="500" fill="hold"/>
                                        <p:tgtEl>
                                          <p:spTgt spid="5"/>
                                        </p:tgtEl>
                                        <p:attrNameLst>
                                          <p:attrName>ppt_h</p:attrName>
                                        </p:attrNameLst>
                                      </p:cBhvr>
                                      <p:tavLst>
                                        <p:tav tm="0">
                                          <p:val>
                                            <p:fltVal val="0"/>
                                          </p:val>
                                        </p:tav>
                                        <p:tav tm="100000">
                                          <p:val>
                                            <p:strVal val="#ppt_h"/>
                                          </p:val>
                                        </p:tav>
                                      </p:tavLst>
                                    </p:anim>
                                    <p:animEffect transition="in" filter="fade">
                                      <p:cBhvr>
                                        <p:cTn id="87" dur="500"/>
                                        <p:tgtEl>
                                          <p:spTgt spid="5"/>
                                        </p:tgtEl>
                                      </p:cBhvr>
                                    </p:animEffect>
                                  </p:childTnLst>
                                </p:cTn>
                              </p:par>
                              <p:par>
                                <p:cTn id="88" presetID="2" presetClass="entr" presetSubtype="4" fill="hold" grpId="0" nodeType="withEffect">
                                  <p:stCondLst>
                                    <p:cond delay="0"/>
                                  </p:stCondLst>
                                  <p:childTnLst>
                                    <p:set>
                                      <p:cBhvr>
                                        <p:cTn id="89" dur="1" fill="hold">
                                          <p:stCondLst>
                                            <p:cond delay="0"/>
                                          </p:stCondLst>
                                        </p:cTn>
                                        <p:tgtEl>
                                          <p:spTgt spid="15"/>
                                        </p:tgtEl>
                                        <p:attrNameLst>
                                          <p:attrName>style.visibility</p:attrName>
                                        </p:attrNameLst>
                                      </p:cBhvr>
                                      <p:to>
                                        <p:strVal val="visible"/>
                                      </p:to>
                                    </p:set>
                                    <p:anim calcmode="lin" valueType="num">
                                      <p:cBhvr additive="base">
                                        <p:cTn id="90" dur="500" fill="hold"/>
                                        <p:tgtEl>
                                          <p:spTgt spid="15"/>
                                        </p:tgtEl>
                                        <p:attrNameLst>
                                          <p:attrName>ppt_x</p:attrName>
                                        </p:attrNameLst>
                                      </p:cBhvr>
                                      <p:tavLst>
                                        <p:tav tm="0">
                                          <p:val>
                                            <p:strVal val="#ppt_x"/>
                                          </p:val>
                                        </p:tav>
                                        <p:tav tm="100000">
                                          <p:val>
                                            <p:strVal val="#ppt_x"/>
                                          </p:val>
                                        </p:tav>
                                      </p:tavLst>
                                    </p:anim>
                                    <p:anim calcmode="lin" valueType="num">
                                      <p:cBhvr additive="base">
                                        <p:cTn id="91" dur="500" fill="hold"/>
                                        <p:tgtEl>
                                          <p:spTgt spid="15"/>
                                        </p:tgtEl>
                                        <p:attrNameLst>
                                          <p:attrName>ppt_y</p:attrName>
                                        </p:attrNameLst>
                                      </p:cBhvr>
                                      <p:tavLst>
                                        <p:tav tm="0">
                                          <p:val>
                                            <p:strVal val="1+#ppt_h/2"/>
                                          </p:val>
                                        </p:tav>
                                        <p:tav tm="100000">
                                          <p:val>
                                            <p:strVal val="#ppt_y"/>
                                          </p:val>
                                        </p:tav>
                                      </p:tavLst>
                                    </p:anim>
                                  </p:childTnLst>
                                </p:cTn>
                              </p:par>
                              <p:par>
                                <p:cTn id="92" presetID="2" presetClass="exit" presetSubtype="4" fill="hold" nodeType="withEffect">
                                  <p:stCondLst>
                                    <p:cond delay="0"/>
                                  </p:stCondLst>
                                  <p:childTnLst>
                                    <p:anim calcmode="lin" valueType="num">
                                      <p:cBhvr additive="base">
                                        <p:cTn id="93" dur="500"/>
                                        <p:tgtEl>
                                          <p:spTgt spid="4"/>
                                        </p:tgtEl>
                                        <p:attrNameLst>
                                          <p:attrName>ppt_x</p:attrName>
                                        </p:attrNameLst>
                                      </p:cBhvr>
                                      <p:tavLst>
                                        <p:tav tm="0">
                                          <p:val>
                                            <p:strVal val="ppt_x"/>
                                          </p:val>
                                        </p:tav>
                                        <p:tav tm="100000">
                                          <p:val>
                                            <p:strVal val="ppt_x"/>
                                          </p:val>
                                        </p:tav>
                                      </p:tavLst>
                                    </p:anim>
                                    <p:anim calcmode="lin" valueType="num">
                                      <p:cBhvr additive="base">
                                        <p:cTn id="94" dur="500"/>
                                        <p:tgtEl>
                                          <p:spTgt spid="4"/>
                                        </p:tgtEl>
                                        <p:attrNameLst>
                                          <p:attrName>ppt_y</p:attrName>
                                        </p:attrNameLst>
                                      </p:cBhvr>
                                      <p:tavLst>
                                        <p:tav tm="0">
                                          <p:val>
                                            <p:strVal val="ppt_y"/>
                                          </p:val>
                                        </p:tav>
                                        <p:tav tm="100000">
                                          <p:val>
                                            <p:strVal val="1+ppt_h/2"/>
                                          </p:val>
                                        </p:tav>
                                      </p:tavLst>
                                    </p:anim>
                                    <p:set>
                                      <p:cBhvr>
                                        <p:cTn id="9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utoUpdateAnimBg="0"/>
      <p:bldP spid="12" grpId="0"/>
      <p:bldP spid="9" grpId="0"/>
      <p:bldP spid="13" grpId="0"/>
      <p:bldP spid="14"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1295400" y="1214438"/>
            <a:ext cx="4633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Digitales Geländemodell</a:t>
            </a:r>
            <a:endParaRPr lang="de-DE" altLang="de-DE" b="0">
              <a:solidFill>
                <a:srgbClr val="000086"/>
              </a:solidFill>
            </a:endParaRPr>
          </a:p>
        </p:txBody>
      </p:sp>
      <p:sp>
        <p:nvSpPr>
          <p:cNvPr id="8" name="Rechteck 8"/>
          <p:cNvSpPr>
            <a:spLocks noChangeArrowheads="1"/>
          </p:cNvSpPr>
          <p:nvPr/>
        </p:nvSpPr>
        <p:spPr bwMode="auto">
          <a:xfrm>
            <a:off x="1295400" y="1974850"/>
            <a:ext cx="3924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1800" b="0">
                <a:solidFill>
                  <a:srgbClr val="000086"/>
                </a:solidFill>
              </a:rPr>
              <a:t>Wenn das Plangebiet nur ein minimales Gefälle aufweist:</a:t>
            </a:r>
          </a:p>
          <a:p>
            <a:r>
              <a:rPr lang="de-DE" altLang="de-DE" sz="1800" b="0">
                <a:solidFill>
                  <a:srgbClr val="000086"/>
                </a:solidFill>
              </a:rPr>
              <a:t>Planares Geländemodell (Die Welt ist eine Scheibe)</a:t>
            </a:r>
          </a:p>
        </p:txBody>
      </p:sp>
      <p:sp>
        <p:nvSpPr>
          <p:cNvPr id="10" name="Rectangle 9"/>
          <p:cNvSpPr>
            <a:spLocks noChangeArrowheads="1"/>
          </p:cNvSpPr>
          <p:nvPr/>
        </p:nvSpPr>
        <p:spPr bwMode="auto">
          <a:xfrm>
            <a:off x="1293813" y="3213100"/>
            <a:ext cx="40624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1800" b="0">
                <a:solidFill>
                  <a:srgbClr val="000086"/>
                </a:solidFill>
              </a:rPr>
              <a:t>Bei topographisch differenziertem Gelände:</a:t>
            </a:r>
          </a:p>
          <a:p>
            <a:r>
              <a:rPr lang="de-DE" altLang="de-DE" sz="1800" b="0">
                <a:solidFill>
                  <a:srgbClr val="000086"/>
                </a:solidFill>
              </a:rPr>
              <a:t>Für den ersten Aufbau von Gebäuden ausreichend</a:t>
            </a:r>
          </a:p>
        </p:txBody>
      </p:sp>
      <p:sp>
        <p:nvSpPr>
          <p:cNvPr id="11" name="Text Box 14"/>
          <p:cNvSpPr txBox="1">
            <a:spLocks noChangeArrowheads="1"/>
          </p:cNvSpPr>
          <p:nvPr/>
        </p:nvSpPr>
        <p:spPr bwMode="auto">
          <a:xfrm>
            <a:off x="1293813" y="4438650"/>
            <a:ext cx="39258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pPr eaLnBrk="1" hangingPunct="1">
              <a:spcBef>
                <a:spcPct val="50000"/>
              </a:spcBef>
            </a:pPr>
            <a:r>
              <a:rPr lang="de-DE" altLang="de-DE" sz="1800" b="0">
                <a:solidFill>
                  <a:srgbClr val="000086"/>
                </a:solidFill>
              </a:rPr>
              <a:t>Spätere Überführung in ein topographisch korrektes Modell</a:t>
            </a: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947863"/>
            <a:ext cx="3690938"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3825" y="2106613"/>
            <a:ext cx="3930650"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1125" y="2366963"/>
            <a:ext cx="3802063" cy="433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4159250"/>
            <a:ext cx="38989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14938" y="4189413"/>
            <a:ext cx="387985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94313" y="4189413"/>
            <a:ext cx="38163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4398963"/>
            <a:ext cx="4614863"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872">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500" fill="hold"/>
                                        <p:tgtEl>
                                          <p:spTgt spid="6"/>
                                        </p:tgtEl>
                                        <p:attrNameLst>
                                          <p:attrName>ppt_x</p:attrName>
                                        </p:attrNameLst>
                                      </p:cBhvr>
                                      <p:tavLst>
                                        <p:tav tm="0">
                                          <p:val>
                                            <p:strVal val="#ppt_x"/>
                                          </p:val>
                                        </p:tav>
                                        <p:tav tm="100000">
                                          <p:val>
                                            <p:strVal val="#ppt_x"/>
                                          </p:val>
                                        </p:tav>
                                      </p:tavLst>
                                    </p:anim>
                                    <p:anim calcmode="lin" valueType="num">
                                      <p:cBhvr additive="base">
                                        <p:cTn id="4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ppt_x"/>
                                          </p:val>
                                        </p:tav>
                                        <p:tav tm="100000">
                                          <p:val>
                                            <p:strVal val="#ppt_x"/>
                                          </p:val>
                                        </p:tav>
                                      </p:tavLst>
                                    </p:anim>
                                    <p:anim calcmode="lin" valueType="num">
                                      <p:cBhvr additive="base">
                                        <p:cTn id="5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ppt_x"/>
                                          </p:val>
                                        </p:tav>
                                        <p:tav tm="100000">
                                          <p:val>
                                            <p:strVal val="#ppt_x"/>
                                          </p:val>
                                        </p:tav>
                                      </p:tavLst>
                                    </p:anim>
                                    <p:anim calcmode="lin" valueType="num">
                                      <p:cBhvr additive="base">
                                        <p:cTn id="6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8" grpId="0" autoUpdateAnimBg="0"/>
      <p:bldP spid="10" grpId="0" autoUpdateAnimBg="0"/>
      <p:bldP spid="11"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1295400" y="1214438"/>
            <a:ext cx="4633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Digitales Geländemodell</a:t>
            </a:r>
            <a:endParaRPr lang="de-DE" altLang="de-DE" b="0">
              <a:solidFill>
                <a:srgbClr val="000086"/>
              </a:solidFill>
            </a:endParaRPr>
          </a:p>
        </p:txBody>
      </p:sp>
      <p:sp>
        <p:nvSpPr>
          <p:cNvPr id="8" name="Rechteck 8"/>
          <p:cNvSpPr>
            <a:spLocks noChangeArrowheads="1"/>
          </p:cNvSpPr>
          <p:nvPr/>
        </p:nvSpPr>
        <p:spPr bwMode="auto">
          <a:xfrm>
            <a:off x="1295400" y="1974850"/>
            <a:ext cx="39243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1800" b="0">
                <a:solidFill>
                  <a:srgbClr val="000086"/>
                </a:solidFill>
              </a:rPr>
              <a:t>Das 3D-Gebäude wird an seinem Basispunkt auf die Geländeoberfläche verschoben</a:t>
            </a:r>
          </a:p>
          <a:p>
            <a:r>
              <a:rPr lang="de-DE" altLang="de-DE" sz="1800" b="0">
                <a:solidFill>
                  <a:srgbClr val="000086"/>
                </a:solidFill>
              </a:rPr>
              <a:t>Zentrum</a:t>
            </a:r>
          </a:p>
          <a:p>
            <a:r>
              <a:rPr lang="de-DE" altLang="de-DE" sz="1800" b="0">
                <a:solidFill>
                  <a:srgbClr val="000086"/>
                </a:solidFill>
              </a:rPr>
              <a:t>Erster gepickter Punkt</a:t>
            </a:r>
          </a:p>
          <a:p>
            <a:r>
              <a:rPr lang="de-DE" altLang="de-DE" sz="1800" b="0">
                <a:solidFill>
                  <a:srgbClr val="000086"/>
                </a:solidFill>
              </a:rPr>
              <a:t>=&gt; Ausrichtung auf eine bestimmte Höhe möglich</a:t>
            </a:r>
          </a:p>
        </p:txBody>
      </p:sp>
      <p:sp>
        <p:nvSpPr>
          <p:cNvPr id="10" name="Rectangle 9"/>
          <p:cNvSpPr>
            <a:spLocks noChangeArrowheads="1"/>
          </p:cNvSpPr>
          <p:nvPr/>
        </p:nvSpPr>
        <p:spPr bwMode="auto">
          <a:xfrm>
            <a:off x="1293813" y="4156075"/>
            <a:ext cx="4062412"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b="1">
                <a:solidFill>
                  <a:srgbClr val="000060"/>
                </a:solidFill>
                <a:latin typeface="Bookman Old Style" panose="02050604050505020204" pitchFamily="18" charset="0"/>
              </a:defRPr>
            </a:lvl1pPr>
            <a:lvl2pPr marL="742950" indent="-285750">
              <a:defRPr sz="1900" b="1">
                <a:solidFill>
                  <a:srgbClr val="000060"/>
                </a:solidFill>
                <a:latin typeface="Bookman Old Style" panose="02050604050505020204" pitchFamily="18" charset="0"/>
              </a:defRPr>
            </a:lvl2pPr>
            <a:lvl3pPr marL="1143000" indent="-228600">
              <a:defRPr sz="1900" b="1">
                <a:solidFill>
                  <a:srgbClr val="000060"/>
                </a:solidFill>
                <a:latin typeface="Bookman Old Style" panose="02050604050505020204" pitchFamily="18" charset="0"/>
              </a:defRPr>
            </a:lvl3pPr>
            <a:lvl4pPr marL="1600200" indent="-228600">
              <a:defRPr sz="1900" b="1">
                <a:solidFill>
                  <a:srgbClr val="000060"/>
                </a:solidFill>
                <a:latin typeface="Bookman Old Style" panose="02050604050505020204" pitchFamily="18" charset="0"/>
              </a:defRPr>
            </a:lvl4pPr>
            <a:lvl5pPr marL="2057400" indent="-228600">
              <a:defRPr sz="1900" b="1">
                <a:solidFill>
                  <a:srgbClr val="000060"/>
                </a:solidFill>
                <a:latin typeface="Bookman Old Style" panose="02050604050505020204" pitchFamily="18" charset="0"/>
              </a:defRPr>
            </a:lvl5pPr>
            <a:lvl6pPr marL="2514600" indent="-228600" eaLnBrk="0" fontAlgn="base" hangingPunct="0">
              <a:spcBef>
                <a:spcPct val="0"/>
              </a:spcBef>
              <a:spcAft>
                <a:spcPct val="0"/>
              </a:spcAft>
              <a:defRPr sz="1900" b="1">
                <a:solidFill>
                  <a:srgbClr val="000060"/>
                </a:solidFill>
                <a:latin typeface="Bookman Old Style" panose="02050604050505020204" pitchFamily="18" charset="0"/>
              </a:defRPr>
            </a:lvl6pPr>
            <a:lvl7pPr marL="2971800" indent="-228600" eaLnBrk="0" fontAlgn="base" hangingPunct="0">
              <a:spcBef>
                <a:spcPct val="0"/>
              </a:spcBef>
              <a:spcAft>
                <a:spcPct val="0"/>
              </a:spcAft>
              <a:defRPr sz="1900" b="1">
                <a:solidFill>
                  <a:srgbClr val="000060"/>
                </a:solidFill>
                <a:latin typeface="Bookman Old Style" panose="02050604050505020204" pitchFamily="18" charset="0"/>
              </a:defRPr>
            </a:lvl7pPr>
            <a:lvl8pPr marL="3429000" indent="-228600" eaLnBrk="0" fontAlgn="base" hangingPunct="0">
              <a:spcBef>
                <a:spcPct val="0"/>
              </a:spcBef>
              <a:spcAft>
                <a:spcPct val="0"/>
              </a:spcAft>
              <a:defRPr sz="1900" b="1">
                <a:solidFill>
                  <a:srgbClr val="000060"/>
                </a:solidFill>
                <a:latin typeface="Bookman Old Style" panose="02050604050505020204" pitchFamily="18" charset="0"/>
              </a:defRPr>
            </a:lvl8pPr>
            <a:lvl9pPr marL="3886200" indent="-228600" eaLnBrk="0" fontAlgn="base" hangingPunct="0">
              <a:spcBef>
                <a:spcPct val="0"/>
              </a:spcBef>
              <a:spcAft>
                <a:spcPct val="0"/>
              </a:spcAft>
              <a:defRPr sz="1900" b="1">
                <a:solidFill>
                  <a:srgbClr val="000060"/>
                </a:solidFill>
                <a:latin typeface="Bookman Old Style" panose="02050604050505020204" pitchFamily="18" charset="0"/>
              </a:defRPr>
            </a:lvl9pPr>
          </a:lstStyle>
          <a:p>
            <a:pPr>
              <a:defRPr/>
            </a:pPr>
            <a:r>
              <a:rPr lang="de-DE" altLang="de-DE" sz="1800" b="0" dirty="0" smtClean="0">
                <a:solidFill>
                  <a:srgbClr val="000086"/>
                </a:solidFill>
                <a:latin typeface="Arial" panose="020B0604020202020204" pitchFamily="34" charset="0"/>
              </a:rPr>
              <a:t>Erhebung auf DGM nach niedrigstem Punkt ausrichten:</a:t>
            </a:r>
          </a:p>
          <a:p>
            <a:pPr>
              <a:defRPr/>
            </a:pPr>
            <a:r>
              <a:rPr lang="de-DE" altLang="de-DE" sz="1800" b="0" dirty="0" smtClean="0">
                <a:solidFill>
                  <a:srgbClr val="000086"/>
                </a:solidFill>
                <a:latin typeface="Arial" panose="020B0604020202020204" pitchFamily="34" charset="0"/>
              </a:rPr>
              <a:t>Das 3D-Gebäude wird an seinem Basispunkt auf die Geländeoberfläche verschoben</a:t>
            </a:r>
          </a:p>
          <a:p>
            <a:pPr marL="285750" indent="-285750">
              <a:buFont typeface="Symbol" panose="05050102010706020507" pitchFamily="18" charset="2"/>
              <a:buChar char="Þ"/>
              <a:defRPr/>
            </a:pPr>
            <a:r>
              <a:rPr lang="de-DE" altLang="de-DE" sz="1800" b="0" dirty="0" smtClean="0">
                <a:solidFill>
                  <a:srgbClr val="000086"/>
                </a:solidFill>
                <a:latin typeface="Arial" panose="020B0604020202020204" pitchFamily="34" charset="0"/>
              </a:rPr>
              <a:t>Kein Gebäudeteil „hängt“ in der Luft</a:t>
            </a:r>
          </a:p>
          <a:p>
            <a:pPr marL="285750" indent="-285750">
              <a:buFont typeface="Symbol" panose="05050102010706020507" pitchFamily="18" charset="2"/>
              <a:buChar char="Þ"/>
              <a:defRPr/>
            </a:pPr>
            <a:r>
              <a:rPr lang="de-DE" altLang="de-DE" sz="1800" b="0" dirty="0" smtClean="0">
                <a:solidFill>
                  <a:srgbClr val="000086"/>
                </a:solidFill>
                <a:latin typeface="Arial" panose="020B0604020202020204" pitchFamily="34" charset="0"/>
              </a:rPr>
              <a:t> Keine Ausrichtung auf eine bestimmte Höhe möglich</a:t>
            </a:r>
          </a:p>
        </p:txBody>
      </p:sp>
      <p:pic>
        <p:nvPicPr>
          <p:cNvPr id="58373"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614488"/>
            <a:ext cx="381952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872">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8" grpId="0" autoUpdateAnimBg="0"/>
      <p:bldP spid="10"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1295400" y="1214438"/>
            <a:ext cx="4633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Digitales Geländemodell</a:t>
            </a:r>
            <a:endParaRPr lang="de-DE" altLang="de-DE" b="0">
              <a:solidFill>
                <a:srgbClr val="000086"/>
              </a:solidFill>
            </a:endParaRPr>
          </a:p>
        </p:txBody>
      </p:sp>
      <p:sp>
        <p:nvSpPr>
          <p:cNvPr id="8" name="Rechteck 8"/>
          <p:cNvSpPr>
            <a:spLocks noChangeArrowheads="1"/>
          </p:cNvSpPr>
          <p:nvPr/>
        </p:nvSpPr>
        <p:spPr bwMode="auto">
          <a:xfrm>
            <a:off x="1295400" y="1974850"/>
            <a:ext cx="39243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1800" b="0">
                <a:solidFill>
                  <a:srgbClr val="000086"/>
                </a:solidFill>
              </a:rPr>
              <a:t>Objekte projizieren:</a:t>
            </a:r>
          </a:p>
          <a:p>
            <a:r>
              <a:rPr lang="de-DE" altLang="de-DE" sz="1800" b="0">
                <a:solidFill>
                  <a:srgbClr val="000086"/>
                </a:solidFill>
              </a:rPr>
              <a:t>Automatische Projektion von Volumenmodellen und Flächenmodelle, sowie AutoCAD-Blöcken (z.B. Bäume, Menschen Spielgeräte etc.) auf das Gelände</a:t>
            </a:r>
          </a:p>
        </p:txBody>
      </p:sp>
      <p:sp>
        <p:nvSpPr>
          <p:cNvPr id="10" name="Rectangle 9"/>
          <p:cNvSpPr>
            <a:spLocks noChangeArrowheads="1"/>
          </p:cNvSpPr>
          <p:nvPr/>
        </p:nvSpPr>
        <p:spPr bwMode="auto">
          <a:xfrm>
            <a:off x="1293813" y="3860800"/>
            <a:ext cx="40624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1800" b="0">
                <a:solidFill>
                  <a:srgbClr val="000086"/>
                </a:solidFill>
              </a:rPr>
              <a:t>StadtCAD-Gebäude auf Höhe über NN heben</a:t>
            </a:r>
          </a:p>
        </p:txBody>
      </p:sp>
      <p:pic>
        <p:nvPicPr>
          <p:cNvPr id="59397"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1614488"/>
            <a:ext cx="1150938"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1414463"/>
            <a:ext cx="1582738"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16488" y="1843088"/>
            <a:ext cx="3543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97538" y="2312988"/>
            <a:ext cx="2771775"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40288" y="2187575"/>
            <a:ext cx="36290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9"/>
          <p:cNvSpPr>
            <a:spLocks noChangeArrowheads="1"/>
          </p:cNvSpPr>
          <p:nvPr/>
        </p:nvSpPr>
        <p:spPr bwMode="auto">
          <a:xfrm>
            <a:off x="1293813" y="4638675"/>
            <a:ext cx="40624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1800" b="0">
                <a:solidFill>
                  <a:srgbClr val="000086"/>
                </a:solidFill>
              </a:rPr>
              <a:t>StadtCAD-Gebäude auf Bezugshöhe heben</a:t>
            </a:r>
          </a:p>
        </p:txBody>
      </p:sp>
      <p:pic>
        <p:nvPicPr>
          <p:cNvPr id="9" name="Grafik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37213" y="2289175"/>
            <a:ext cx="283845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872">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par>
                                <p:cTn id="24" presetID="2" presetClass="exit" presetSubtype="4" fill="hold" nodeType="withEffect">
                                  <p:stCondLst>
                                    <p:cond delay="0"/>
                                  </p:stCondLst>
                                  <p:childTnLst>
                                    <p:anim calcmode="lin" valueType="num">
                                      <p:cBhvr additive="base">
                                        <p:cTn id="25" dur="500"/>
                                        <p:tgtEl>
                                          <p:spTgt spid="4"/>
                                        </p:tgtEl>
                                        <p:attrNameLst>
                                          <p:attrName>ppt_x</p:attrName>
                                        </p:attrNameLst>
                                      </p:cBhvr>
                                      <p:tavLst>
                                        <p:tav tm="0">
                                          <p:val>
                                            <p:strVal val="ppt_x"/>
                                          </p:val>
                                        </p:tav>
                                        <p:tav tm="100000">
                                          <p:val>
                                            <p:strVal val="ppt_x"/>
                                          </p:val>
                                        </p:tav>
                                      </p:tavLst>
                                    </p:anim>
                                    <p:anim calcmode="lin" valueType="num">
                                      <p:cBhvr additive="base">
                                        <p:cTn id="26" dur="500"/>
                                        <p:tgtEl>
                                          <p:spTgt spid="4"/>
                                        </p:tgtEl>
                                        <p:attrNameLst>
                                          <p:attrName>ppt_y</p:attrName>
                                        </p:attrNameLst>
                                      </p:cBhvr>
                                      <p:tavLst>
                                        <p:tav tm="0">
                                          <p:val>
                                            <p:strVal val="ppt_y"/>
                                          </p:val>
                                        </p:tav>
                                        <p:tav tm="100000">
                                          <p:val>
                                            <p:strVal val="1+ppt_h/2"/>
                                          </p:val>
                                        </p:tav>
                                      </p:tavLst>
                                    </p:anim>
                                    <p:set>
                                      <p:cBhvr>
                                        <p:cTn id="27" dur="1" fill="hold">
                                          <p:stCondLst>
                                            <p:cond delay="499"/>
                                          </p:stCondLst>
                                        </p:cTn>
                                        <p:tgtEl>
                                          <p:spTgt spid="4"/>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53" presetClass="entr" presetSubtype="16"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animEffect transition="in" filter="fade">
                                      <p:cBhvr>
                                        <p:cTn id="45" dur="500"/>
                                        <p:tgtEl>
                                          <p:spTgt spid="6"/>
                                        </p:tgtEl>
                                      </p:cBhvr>
                                    </p:animEffect>
                                  </p:childTnLst>
                                </p:cTn>
                              </p:par>
                              <p:par>
                                <p:cTn id="46" presetID="2" presetClass="exit" presetSubtype="4" fill="hold" nodeType="withEffect">
                                  <p:stCondLst>
                                    <p:cond delay="0"/>
                                  </p:stCondLst>
                                  <p:childTnLst>
                                    <p:anim calcmode="lin" valueType="num">
                                      <p:cBhvr additive="base">
                                        <p:cTn id="47" dur="500"/>
                                        <p:tgtEl>
                                          <p:spTgt spid="6"/>
                                        </p:tgtEl>
                                        <p:attrNameLst>
                                          <p:attrName>ppt_x</p:attrName>
                                        </p:attrNameLst>
                                      </p:cBhvr>
                                      <p:tavLst>
                                        <p:tav tm="0">
                                          <p:val>
                                            <p:strVal val="ppt_x"/>
                                          </p:val>
                                        </p:tav>
                                        <p:tav tm="100000">
                                          <p:val>
                                            <p:strVal val="ppt_x"/>
                                          </p:val>
                                        </p:tav>
                                      </p:tavLst>
                                    </p:anim>
                                    <p:anim calcmode="lin" valueType="num">
                                      <p:cBhvr additive="base">
                                        <p:cTn id="48" dur="500"/>
                                        <p:tgtEl>
                                          <p:spTgt spid="6"/>
                                        </p:tgtEl>
                                        <p:attrNameLst>
                                          <p:attrName>ppt_y</p:attrName>
                                        </p:attrNameLst>
                                      </p:cBhvr>
                                      <p:tavLst>
                                        <p:tav tm="0">
                                          <p:val>
                                            <p:strVal val="ppt_y"/>
                                          </p:val>
                                        </p:tav>
                                        <p:tav tm="100000">
                                          <p:val>
                                            <p:strVal val="1+ppt_h/2"/>
                                          </p:val>
                                        </p:tav>
                                      </p:tavLst>
                                    </p:anim>
                                    <p:set>
                                      <p:cBhvr>
                                        <p:cTn id="49" dur="1" fill="hold">
                                          <p:stCondLst>
                                            <p:cond delay="499"/>
                                          </p:stCondLst>
                                        </p:cTn>
                                        <p:tgtEl>
                                          <p:spTgt spid="6"/>
                                        </p:tgtEl>
                                        <p:attrNameLst>
                                          <p:attrName>style.visibility</p:attrName>
                                        </p:attrNameLst>
                                      </p:cBhvr>
                                      <p:to>
                                        <p:strVal val="hidden"/>
                                      </p:to>
                                    </p:set>
                                  </p:childTnLst>
                                </p:cTn>
                              </p:par>
                              <p:par>
                                <p:cTn id="50" presetID="3" presetClass="entr" presetSubtype="1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8" grpId="0" autoUpdateAnimBg="0"/>
      <p:bldP spid="10" grpId="0" autoUpdateAnimBg="0"/>
      <p:bldP spid="11"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1368425" y="9144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endParaRPr lang="de-DE" altLang="de-DE"/>
          </a:p>
        </p:txBody>
      </p:sp>
      <p:sp>
        <p:nvSpPr>
          <p:cNvPr id="60419" name="Line 3"/>
          <p:cNvSpPr>
            <a:spLocks noChangeShapeType="1"/>
          </p:cNvSpPr>
          <p:nvPr/>
        </p:nvSpPr>
        <p:spPr bwMode="auto">
          <a:xfrm flipV="1">
            <a:off x="1368425" y="6172200"/>
            <a:ext cx="990600" cy="304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2075" tIns="46038" rIns="92075" bIns="46038">
            <a:spAutoFit/>
          </a:bodyPr>
          <a:lstStyle/>
          <a:p>
            <a:endParaRPr lang="de-DE"/>
          </a:p>
        </p:txBody>
      </p:sp>
      <p:sp>
        <p:nvSpPr>
          <p:cNvPr id="60420" name="Rectangle 4"/>
          <p:cNvSpPr>
            <a:spLocks noChangeArrowheads="1"/>
          </p:cNvSpPr>
          <p:nvPr/>
        </p:nvSpPr>
        <p:spPr bwMode="auto">
          <a:xfrm>
            <a:off x="1368425" y="9906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endParaRPr lang="de-DE" altLang="de-DE"/>
          </a:p>
        </p:txBody>
      </p:sp>
      <p:sp>
        <p:nvSpPr>
          <p:cNvPr id="5127" name="Rechteck 10"/>
          <p:cNvSpPr>
            <a:spLocks noChangeArrowheads="1"/>
          </p:cNvSpPr>
          <p:nvPr/>
        </p:nvSpPr>
        <p:spPr bwMode="auto">
          <a:xfrm>
            <a:off x="1368425" y="1722438"/>
            <a:ext cx="76438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t>11:20 Uhr: 	Kaffeepause und Informationsaustausch</a:t>
            </a:r>
            <a:endParaRPr lang="de-DE" altLang="de-DE" sz="1400" b="0"/>
          </a:p>
        </p:txBody>
      </p:sp>
      <p:sp>
        <p:nvSpPr>
          <p:cNvPr id="5132" name="Rechteck 12"/>
          <p:cNvSpPr>
            <a:spLocks noChangeArrowheads="1"/>
          </p:cNvSpPr>
          <p:nvPr/>
        </p:nvSpPr>
        <p:spPr bwMode="auto">
          <a:xfrm>
            <a:off x="1368425" y="3284538"/>
            <a:ext cx="764381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t>14:00 Uhr: 	Workshop: Der StadtCAD-Gebäudemanager als 			Paradigma</a:t>
            </a:r>
            <a:r>
              <a:rPr lang="de-DE" altLang="de-DE" sz="1400"/>
              <a:t>			</a:t>
            </a:r>
          </a:p>
          <a:p>
            <a:r>
              <a:rPr lang="de-DE" altLang="de-DE" sz="1400"/>
              <a:t>		Vollständiger Überblick aller Funktionen</a:t>
            </a:r>
            <a:r>
              <a:rPr lang="de-DE" altLang="de-DE" sz="1400" b="0"/>
              <a:t>	Albert Schultheiß</a:t>
            </a:r>
            <a:endParaRPr lang="de-DE" altLang="de-DE" sz="1400"/>
          </a:p>
        </p:txBody>
      </p:sp>
      <p:sp>
        <p:nvSpPr>
          <p:cNvPr id="13" name="Rechteck 9"/>
          <p:cNvSpPr>
            <a:spLocks noChangeArrowheads="1"/>
          </p:cNvSpPr>
          <p:nvPr/>
        </p:nvSpPr>
        <p:spPr bwMode="auto">
          <a:xfrm>
            <a:off x="1368425" y="908050"/>
            <a:ext cx="76438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t>10:00 Uhr: 	Begrüßung und Einführung		</a:t>
            </a:r>
            <a:r>
              <a:rPr lang="de-DE" altLang="de-DE" sz="1400" b="0"/>
              <a:t>Albert Schultheiß</a:t>
            </a:r>
          </a:p>
        </p:txBody>
      </p:sp>
      <p:sp>
        <p:nvSpPr>
          <p:cNvPr id="14" name="Rechteck 9"/>
          <p:cNvSpPr>
            <a:spLocks noChangeArrowheads="1"/>
          </p:cNvSpPr>
          <p:nvPr/>
        </p:nvSpPr>
        <p:spPr bwMode="auto">
          <a:xfrm>
            <a:off x="1368425" y="1196975"/>
            <a:ext cx="76438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t>10:10 Uhr: 	Das neue AutoCAD 2016		</a:t>
            </a:r>
            <a:r>
              <a:rPr lang="de-DE" altLang="de-DE" sz="1400" b="0"/>
              <a:t>Heiner Sietas</a:t>
            </a:r>
          </a:p>
        </p:txBody>
      </p:sp>
      <p:sp>
        <p:nvSpPr>
          <p:cNvPr id="15" name="Rechteck 9"/>
          <p:cNvSpPr>
            <a:spLocks noChangeArrowheads="1"/>
          </p:cNvSpPr>
          <p:nvPr/>
        </p:nvSpPr>
        <p:spPr bwMode="auto">
          <a:xfrm>
            <a:off x="1368425" y="1484313"/>
            <a:ext cx="76438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t>10:55 Uhr: 	Das neue StadtCAD 16		</a:t>
            </a:r>
            <a:r>
              <a:rPr lang="de-DE" altLang="de-DE" sz="1400" b="0"/>
              <a:t>Albert Schultheiß</a:t>
            </a:r>
          </a:p>
        </p:txBody>
      </p:sp>
      <p:sp>
        <p:nvSpPr>
          <p:cNvPr id="18" name="Rechteck 9"/>
          <p:cNvSpPr>
            <a:spLocks noChangeArrowheads="1"/>
          </p:cNvSpPr>
          <p:nvPr/>
        </p:nvSpPr>
        <p:spPr bwMode="auto">
          <a:xfrm>
            <a:off x="1368425" y="1989138"/>
            <a:ext cx="76438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t>11:50 Uhr: 	Workshop: Die StadtCAD-Projektverwaltung </a:t>
            </a:r>
          </a:p>
          <a:p>
            <a:r>
              <a:rPr lang="de-DE" altLang="de-DE"/>
              <a:t>		</a:t>
            </a:r>
            <a:r>
              <a:rPr lang="de-DE" altLang="de-DE" sz="1400"/>
              <a:t>StadtCAD-Projekte schnell aus Vorgängerversionen </a:t>
            </a:r>
            <a:br>
              <a:rPr lang="de-DE" altLang="de-DE" sz="1400"/>
            </a:br>
            <a:r>
              <a:rPr lang="de-DE" altLang="de-DE" sz="1400"/>
              <a:t>		migrieren und verwalten</a:t>
            </a:r>
            <a:r>
              <a:rPr lang="de-DE" altLang="de-DE"/>
              <a:t>		</a:t>
            </a:r>
            <a:r>
              <a:rPr lang="de-DE" altLang="de-DE" sz="1400" b="0"/>
              <a:t>Herbert Putz</a:t>
            </a:r>
          </a:p>
        </p:txBody>
      </p:sp>
      <p:sp>
        <p:nvSpPr>
          <p:cNvPr id="19" name="Rechteck 9"/>
          <p:cNvSpPr>
            <a:spLocks noChangeArrowheads="1"/>
          </p:cNvSpPr>
          <p:nvPr/>
        </p:nvSpPr>
        <p:spPr bwMode="auto">
          <a:xfrm>
            <a:off x="1368425" y="2781300"/>
            <a:ext cx="72151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t>12:30 Uhr: 	Mittagspause</a:t>
            </a:r>
          </a:p>
          <a:p>
            <a:r>
              <a:rPr lang="de-DE" altLang="de-DE" b="0"/>
              <a:t>		</a:t>
            </a:r>
            <a:r>
              <a:rPr lang="de-DE" altLang="de-DE" sz="1200" b="0"/>
              <a:t>Zu unserem warmen Buffet sind Sie herzlich eingeladen!</a:t>
            </a:r>
          </a:p>
        </p:txBody>
      </p:sp>
      <p:sp>
        <p:nvSpPr>
          <p:cNvPr id="16" name="Rechteck 12"/>
          <p:cNvSpPr>
            <a:spLocks noChangeArrowheads="1"/>
          </p:cNvSpPr>
          <p:nvPr/>
        </p:nvSpPr>
        <p:spPr bwMode="auto">
          <a:xfrm>
            <a:off x="1368425" y="4846638"/>
            <a:ext cx="76438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t>15:30 Uhr: 	Kaffeepause und Informationsaustausch</a:t>
            </a:r>
            <a:endParaRPr lang="de-DE" altLang="de-DE" sz="1400"/>
          </a:p>
        </p:txBody>
      </p:sp>
      <p:sp>
        <p:nvSpPr>
          <p:cNvPr id="17" name="Rechteck 12"/>
          <p:cNvSpPr>
            <a:spLocks noChangeArrowheads="1"/>
          </p:cNvSpPr>
          <p:nvPr/>
        </p:nvSpPr>
        <p:spPr bwMode="auto">
          <a:xfrm>
            <a:off x="1368425" y="5229225"/>
            <a:ext cx="76438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t>16:00 Uhr: 	Workshop: Linienbegleitende Signaturen</a:t>
            </a:r>
          </a:p>
          <a:p>
            <a:r>
              <a:rPr lang="de-DE" altLang="de-DE" sz="1400"/>
              <a:t>		Die Bedeutung aller Parameter</a:t>
            </a:r>
            <a:r>
              <a:rPr lang="de-DE" altLang="de-DE" sz="1400" b="0"/>
              <a:t>	 	Albert Schultheiß</a:t>
            </a:r>
            <a:endParaRPr lang="de-DE" altLang="de-DE" sz="1400"/>
          </a:p>
        </p:txBody>
      </p:sp>
      <p:sp>
        <p:nvSpPr>
          <p:cNvPr id="20" name="Rechteck 12"/>
          <p:cNvSpPr>
            <a:spLocks noChangeArrowheads="1"/>
          </p:cNvSpPr>
          <p:nvPr/>
        </p:nvSpPr>
        <p:spPr bwMode="auto">
          <a:xfrm>
            <a:off x="1368425" y="6546850"/>
            <a:ext cx="76438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t>17:00 Uhr: 	Abschlussdiskussion und Zusammenfassung des Tages</a:t>
            </a:r>
            <a:endParaRPr lang="de-DE" altLang="de-DE" sz="1400"/>
          </a:p>
        </p:txBody>
      </p:sp>
      <p:sp>
        <p:nvSpPr>
          <p:cNvPr id="21" name="Rechteck 12"/>
          <p:cNvSpPr>
            <a:spLocks noChangeArrowheads="1"/>
          </p:cNvSpPr>
          <p:nvPr/>
        </p:nvSpPr>
        <p:spPr bwMode="auto">
          <a:xfrm>
            <a:off x="1368425" y="4076700"/>
            <a:ext cx="76438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t>14:45 Uhr: 	Workshop: </a:t>
            </a:r>
            <a:r>
              <a:rPr lang="de-DE" altLang="de-DE" sz="1400"/>
              <a:t>Der StadtCAD-Gebäudemanager als Werkzeug			Erstellung eines 3D-Stadtmodells anhand eines konkreten 			Projektes</a:t>
            </a:r>
            <a:r>
              <a:rPr lang="de-DE" altLang="de-DE" sz="1400" b="0"/>
              <a:t>			 	Fred Tomke</a:t>
            </a:r>
            <a:endParaRPr lang="de-DE" altLang="de-DE" sz="1400"/>
          </a:p>
        </p:txBody>
      </p:sp>
      <p:sp>
        <p:nvSpPr>
          <p:cNvPr id="22" name="Rechteck 12"/>
          <p:cNvSpPr>
            <a:spLocks noChangeArrowheads="1"/>
          </p:cNvSpPr>
          <p:nvPr/>
        </p:nvSpPr>
        <p:spPr bwMode="auto">
          <a:xfrm>
            <a:off x="1368425" y="5805488"/>
            <a:ext cx="764381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t>16:20 Uhr: 	Workshop: Tipps und Tricks aus dem StadtCAD-Support</a:t>
            </a:r>
          </a:p>
          <a:p>
            <a:r>
              <a:rPr lang="de-DE" altLang="de-DE" sz="1400"/>
              <a:t>		Die häufigsten Problemfälle und ihre Lösungen</a:t>
            </a:r>
            <a:r>
              <a:rPr lang="de-DE" altLang="de-DE" sz="1400" b="0"/>
              <a:t>	 							Christoph Hendrich</a:t>
            </a:r>
            <a:endParaRPr lang="de-DE" altLang="de-DE" sz="1400"/>
          </a:p>
        </p:txBody>
      </p:sp>
    </p:spTree>
  </p:cSld>
  <p:clrMapOvr>
    <a:masterClrMapping/>
  </p:clrMapOvr>
  <p:transition advTm="11872">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27"/>
                                        </p:tgtEl>
                                        <p:attrNameLst>
                                          <p:attrName>style.visibility</p:attrName>
                                        </p:attrNameLst>
                                      </p:cBhvr>
                                      <p:to>
                                        <p:strVal val="visible"/>
                                      </p:to>
                                    </p:set>
                                    <p:anim calcmode="lin" valueType="num">
                                      <p:cBhvr additive="base">
                                        <p:cTn id="25" dur="500" fill="hold"/>
                                        <p:tgtEl>
                                          <p:spTgt spid="5127"/>
                                        </p:tgtEl>
                                        <p:attrNameLst>
                                          <p:attrName>ppt_x</p:attrName>
                                        </p:attrNameLst>
                                      </p:cBhvr>
                                      <p:tavLst>
                                        <p:tav tm="0">
                                          <p:val>
                                            <p:strVal val="#ppt_x"/>
                                          </p:val>
                                        </p:tav>
                                        <p:tav tm="100000">
                                          <p:val>
                                            <p:strVal val="#ppt_x"/>
                                          </p:val>
                                        </p:tav>
                                      </p:tavLst>
                                    </p:anim>
                                    <p:anim calcmode="lin" valueType="num">
                                      <p:cBhvr additive="base">
                                        <p:cTn id="26" dur="500" fill="hold"/>
                                        <p:tgtEl>
                                          <p:spTgt spid="5127"/>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132"/>
                                        </p:tgtEl>
                                        <p:attrNameLst>
                                          <p:attrName>style.visibility</p:attrName>
                                        </p:attrNameLst>
                                      </p:cBhvr>
                                      <p:to>
                                        <p:strVal val="visible"/>
                                      </p:to>
                                    </p:set>
                                    <p:anim calcmode="lin" valueType="num">
                                      <p:cBhvr additive="base">
                                        <p:cTn id="43" dur="500" fill="hold"/>
                                        <p:tgtEl>
                                          <p:spTgt spid="5132"/>
                                        </p:tgtEl>
                                        <p:attrNameLst>
                                          <p:attrName>ppt_x</p:attrName>
                                        </p:attrNameLst>
                                      </p:cBhvr>
                                      <p:tavLst>
                                        <p:tav tm="0">
                                          <p:val>
                                            <p:strVal val="#ppt_x"/>
                                          </p:val>
                                        </p:tav>
                                        <p:tav tm="100000">
                                          <p:val>
                                            <p:strVal val="#ppt_x"/>
                                          </p:val>
                                        </p:tav>
                                      </p:tavLst>
                                    </p:anim>
                                    <p:anim calcmode="lin" valueType="num">
                                      <p:cBhvr additive="base">
                                        <p:cTn id="44" dur="500" fill="hold"/>
                                        <p:tgtEl>
                                          <p:spTgt spid="5132"/>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p:bldP spid="5132" grpId="0"/>
      <p:bldP spid="13" grpId="0"/>
      <p:bldP spid="14" grpId="0"/>
      <p:bldP spid="15" grpId="0"/>
      <p:bldP spid="18" grpId="0"/>
      <p:bldP spid="19" grpId="0"/>
      <p:bldP spid="16" grpId="0"/>
      <p:bldP spid="17" grpId="0"/>
      <p:bldP spid="20" grpId="0"/>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0" descr="DSC00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315913"/>
            <a:ext cx="9917113" cy="743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6"/>
          <p:cNvSpPr>
            <a:spLocks noChangeArrowheads="1"/>
          </p:cNvSpPr>
          <p:nvPr/>
        </p:nvSpPr>
        <p:spPr bwMode="auto">
          <a:xfrm>
            <a:off x="1447800" y="56388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pPr algn="ctr"/>
            <a:endParaRPr lang="de-DE" altLang="de-DE" sz="1900">
              <a:latin typeface="Bookman Old Style" panose="02050604050505020204" pitchFamily="18" charset="0"/>
            </a:endParaRPr>
          </a:p>
        </p:txBody>
      </p:sp>
      <p:sp>
        <p:nvSpPr>
          <p:cNvPr id="13316" name="WordArt 36"/>
          <p:cNvSpPr>
            <a:spLocks noChangeArrowheads="1" noChangeShapeType="1" noTextEdit="1"/>
          </p:cNvSpPr>
          <p:nvPr/>
        </p:nvSpPr>
        <p:spPr bwMode="auto">
          <a:xfrm>
            <a:off x="900113" y="620713"/>
            <a:ext cx="7848600" cy="5524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de-DE" sz="3600" kern="10">
                <a:gradFill rotWithShape="1">
                  <a:gsLst>
                    <a:gs pos="0">
                      <a:srgbClr val="725D0F"/>
                    </a:gs>
                    <a:gs pos="50000">
                      <a:srgbClr val="F6C820"/>
                    </a:gs>
                    <a:gs pos="100000">
                      <a:srgbClr val="725D0F"/>
                    </a:gs>
                  </a:gsLst>
                  <a:lin ang="5400000" scaled="1"/>
                </a:gradFill>
                <a:effectLst>
                  <a:outerShdw dist="35921" dir="2700000" algn="ctr" rotWithShape="0">
                    <a:srgbClr val="C0C0C0">
                      <a:alpha val="79999"/>
                    </a:srgbClr>
                  </a:outerShdw>
                </a:effectLst>
                <a:cs typeface="Arial" panose="020B0604020202020204" pitchFamily="34" charset="0"/>
              </a:rPr>
              <a:t>StadtCAD Anwendertagung 2015</a:t>
            </a:r>
          </a:p>
        </p:txBody>
      </p:sp>
      <p:sp>
        <p:nvSpPr>
          <p:cNvPr id="2089" name="Text Box 41"/>
          <p:cNvSpPr txBox="1">
            <a:spLocks noChangeArrowheads="1"/>
          </p:cNvSpPr>
          <p:nvPr/>
        </p:nvSpPr>
        <p:spPr bwMode="auto">
          <a:xfrm>
            <a:off x="5148263" y="5157788"/>
            <a:ext cx="3887787" cy="1016000"/>
          </a:xfrm>
          <a:prstGeom prst="rect">
            <a:avLst/>
          </a:prstGeom>
          <a:noFill/>
          <a:ln w="9525">
            <a:noFill/>
            <a:miter lim="800000"/>
            <a:headEnd/>
            <a:tailEnd/>
          </a:ln>
          <a:effectLst/>
        </p:spPr>
        <p:txBody>
          <a:bodyPr>
            <a:spAutoFit/>
          </a:bodyPr>
          <a:lstStyle/>
          <a:p>
            <a:pPr algn="r" eaLnBrk="1" hangingPunct="1">
              <a:defRPr/>
            </a:pPr>
            <a:r>
              <a:rPr lang="de-DE" sz="2000" b="0" dirty="0">
                <a:solidFill>
                  <a:srgbClr val="FFCC00"/>
                </a:solidFill>
                <a:effectLst>
                  <a:outerShdw blurRad="38100" dist="38100" dir="2700000" algn="tl">
                    <a:srgbClr val="C0C0C0"/>
                  </a:outerShdw>
                </a:effectLst>
                <a:latin typeface="Arial" charset="0"/>
              </a:rPr>
              <a:t>Workshop: Der StadtCAD-Gebäudemanager als	Paradigma</a:t>
            </a:r>
          </a:p>
        </p:txBody>
      </p:sp>
    </p:spTree>
  </p:cSld>
  <p:clrMapOvr>
    <a:masterClrMapping/>
  </p:clrMapOvr>
  <p:transition advTm="2544"/>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1066800" y="9144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endParaRPr lang="de-DE" altLang="de-DE"/>
          </a:p>
        </p:txBody>
      </p:sp>
      <p:sp>
        <p:nvSpPr>
          <p:cNvPr id="62467" name="Line 3"/>
          <p:cNvSpPr>
            <a:spLocks noChangeShapeType="1"/>
          </p:cNvSpPr>
          <p:nvPr/>
        </p:nvSpPr>
        <p:spPr bwMode="auto">
          <a:xfrm flipV="1">
            <a:off x="2514600" y="6172200"/>
            <a:ext cx="990600" cy="304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2075" tIns="46038" rIns="92075" bIns="46038">
            <a:spAutoFit/>
          </a:bodyPr>
          <a:lstStyle/>
          <a:p>
            <a:endParaRPr lang="de-DE"/>
          </a:p>
        </p:txBody>
      </p:sp>
      <p:sp>
        <p:nvSpPr>
          <p:cNvPr id="62468" name="Rectangle 4"/>
          <p:cNvSpPr>
            <a:spLocks noChangeArrowheads="1"/>
          </p:cNvSpPr>
          <p:nvPr/>
        </p:nvSpPr>
        <p:spPr bwMode="auto">
          <a:xfrm>
            <a:off x="1066800" y="9906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endParaRPr lang="de-DE" altLang="de-DE"/>
          </a:p>
        </p:txBody>
      </p:sp>
      <p:sp>
        <p:nvSpPr>
          <p:cNvPr id="62469" name="Rectangle 6"/>
          <p:cNvSpPr>
            <a:spLocks noChangeArrowheads="1"/>
          </p:cNvSpPr>
          <p:nvPr/>
        </p:nvSpPr>
        <p:spPr bwMode="auto">
          <a:xfrm>
            <a:off x="3995738" y="1341438"/>
            <a:ext cx="320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800">
                <a:solidFill>
                  <a:srgbClr val="FFC000"/>
                </a:solidFill>
              </a:rPr>
              <a:t>Freigabe</a:t>
            </a:r>
            <a:endParaRPr lang="de-DE" altLang="de-DE" sz="2800" b="0">
              <a:solidFill>
                <a:srgbClr val="FFC000"/>
              </a:solidFill>
            </a:endParaRPr>
          </a:p>
        </p:txBody>
      </p:sp>
      <p:pic>
        <p:nvPicPr>
          <p:cNvPr id="62470"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2975" y="-142875"/>
            <a:ext cx="12734925" cy="717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7" name="Rectangle 9"/>
          <p:cNvSpPr>
            <a:spLocks noChangeArrowheads="1"/>
          </p:cNvSpPr>
          <p:nvPr/>
        </p:nvSpPr>
        <p:spPr bwMode="auto">
          <a:xfrm>
            <a:off x="3505200" y="1038225"/>
            <a:ext cx="3440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800" b="0">
                <a:solidFill>
                  <a:srgbClr val="FFC000"/>
                </a:solidFill>
              </a:rPr>
              <a:t>15. August 2015</a:t>
            </a:r>
            <a:endParaRPr lang="de-DE" altLang="de-DE" sz="2800">
              <a:solidFill>
                <a:srgbClr val="FFC000"/>
              </a:solidFill>
            </a:endParaRPr>
          </a:p>
        </p:txBody>
      </p:sp>
    </p:spTree>
  </p:cSld>
  <p:clrMapOvr>
    <a:masterClrMapping/>
  </p:clrMapOvr>
  <p:transition advTm="11872">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2217"/>
                                        </p:tgtEl>
                                        <p:attrNameLst>
                                          <p:attrName>style.visibility</p:attrName>
                                        </p:attrNameLst>
                                      </p:cBhvr>
                                      <p:to>
                                        <p:strVal val="visible"/>
                                      </p:to>
                                    </p:set>
                                    <p:anim calcmode="lin" valueType="num">
                                      <p:cBhvr>
                                        <p:cTn id="7" dur="3000" fill="hold"/>
                                        <p:tgtEl>
                                          <p:spTgt spid="222217"/>
                                        </p:tgtEl>
                                        <p:attrNameLst>
                                          <p:attrName>ppt_w</p:attrName>
                                        </p:attrNameLst>
                                      </p:cBhvr>
                                      <p:tavLst>
                                        <p:tav tm="0">
                                          <p:val>
                                            <p:fltVal val="0"/>
                                          </p:val>
                                        </p:tav>
                                        <p:tav tm="100000">
                                          <p:val>
                                            <p:strVal val="#ppt_w"/>
                                          </p:val>
                                        </p:tav>
                                      </p:tavLst>
                                    </p:anim>
                                    <p:anim calcmode="lin" valueType="num">
                                      <p:cBhvr>
                                        <p:cTn id="8" dur="3000" fill="hold"/>
                                        <p:tgtEl>
                                          <p:spTgt spid="222217"/>
                                        </p:tgtEl>
                                        <p:attrNameLst>
                                          <p:attrName>ppt_h</p:attrName>
                                        </p:attrNameLst>
                                      </p:cBhvr>
                                      <p:tavLst>
                                        <p:tav tm="0">
                                          <p:val>
                                            <p:fltVal val="0"/>
                                          </p:val>
                                        </p:tav>
                                        <p:tav tm="100000">
                                          <p:val>
                                            <p:strVal val="#ppt_h"/>
                                          </p:val>
                                        </p:tav>
                                      </p:tavLst>
                                    </p:anim>
                                    <p:anim calcmode="lin" valueType="num">
                                      <p:cBhvr>
                                        <p:cTn id="9" dur="3000" fill="hold"/>
                                        <p:tgtEl>
                                          <p:spTgt spid="222217"/>
                                        </p:tgtEl>
                                        <p:attrNameLst>
                                          <p:attrName>ppt_x</p:attrName>
                                        </p:attrNameLst>
                                      </p:cBhvr>
                                      <p:tavLst>
                                        <p:tav tm="0" fmla="#ppt_x+(cos(-2*pi*(1-$))*-#ppt_x-sin(-2*pi*(1-$))*(1-#ppt_y))*(1-$)">
                                          <p:val>
                                            <p:fltVal val="0"/>
                                          </p:val>
                                        </p:tav>
                                        <p:tav tm="100000">
                                          <p:val>
                                            <p:fltVal val="1"/>
                                          </p:val>
                                        </p:tav>
                                      </p:tavLst>
                                    </p:anim>
                                    <p:anim calcmode="lin" valueType="num">
                                      <p:cBhvr>
                                        <p:cTn id="10" dur="3000" fill="hold"/>
                                        <p:tgtEl>
                                          <p:spTgt spid="22221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a:spLocks noChangeArrowheads="1"/>
          </p:cNvSpPr>
          <p:nvPr/>
        </p:nvSpPr>
        <p:spPr bwMode="auto">
          <a:xfrm>
            <a:off x="1285875" y="2071688"/>
            <a:ext cx="404971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Flachdach</a:t>
            </a:r>
          </a:p>
          <a:p>
            <a:r>
              <a:rPr lang="de-DE" altLang="de-DE" b="0">
                <a:solidFill>
                  <a:srgbClr val="000086"/>
                </a:solidFill>
              </a:rPr>
              <a:t>Pultdach</a:t>
            </a:r>
          </a:p>
          <a:p>
            <a:r>
              <a:rPr lang="de-DE" altLang="de-DE" b="0">
                <a:solidFill>
                  <a:srgbClr val="000086"/>
                </a:solidFill>
              </a:rPr>
              <a:t>Satteldach und Mansarddach</a:t>
            </a:r>
          </a:p>
          <a:p>
            <a:r>
              <a:rPr lang="de-DE" altLang="de-DE" b="0">
                <a:solidFill>
                  <a:srgbClr val="000086"/>
                </a:solidFill>
              </a:rPr>
              <a:t>Tonnendach und Bogendach</a:t>
            </a:r>
          </a:p>
          <a:p>
            <a:r>
              <a:rPr lang="de-DE" altLang="de-DE" b="0">
                <a:solidFill>
                  <a:srgbClr val="000086"/>
                </a:solidFill>
              </a:rPr>
              <a:t>Walmdach und Krüppelwalmdach</a:t>
            </a:r>
          </a:p>
          <a:p>
            <a:r>
              <a:rPr lang="de-DE" altLang="de-DE" b="0">
                <a:solidFill>
                  <a:srgbClr val="000086"/>
                </a:solidFill>
              </a:rPr>
              <a:t>Zeltdach</a:t>
            </a:r>
          </a:p>
          <a:p>
            <a:r>
              <a:rPr lang="de-DE" altLang="de-DE" b="0">
                <a:solidFill>
                  <a:srgbClr val="000086"/>
                </a:solidFill>
              </a:rPr>
              <a:t>Pultsheddach</a:t>
            </a:r>
          </a:p>
          <a:p>
            <a:r>
              <a:rPr lang="de-DE" altLang="de-DE" b="0">
                <a:solidFill>
                  <a:srgbClr val="000086"/>
                </a:solidFill>
              </a:rPr>
              <a:t>Rotunde mit Kegeldach und Kuppeldach</a:t>
            </a:r>
          </a:p>
          <a:p>
            <a:r>
              <a:rPr lang="de-DE" altLang="de-DE" b="0">
                <a:solidFill>
                  <a:srgbClr val="000086"/>
                </a:solidFill>
              </a:rPr>
              <a:t>Dachgauben</a:t>
            </a:r>
          </a:p>
          <a:p>
            <a:endParaRPr lang="de-DE" altLang="de-DE" b="0">
              <a:solidFill>
                <a:srgbClr val="000086"/>
              </a:solidFill>
            </a:endParaRPr>
          </a:p>
          <a:p>
            <a:endParaRPr lang="de-DE" altLang="de-DE" b="0">
              <a:solidFill>
                <a:srgbClr val="000086"/>
              </a:solidFill>
            </a:endParaRP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56538" y="1281113"/>
            <a:ext cx="10096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5588" y="1196975"/>
            <a:ext cx="3749675"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p:cNvSpPr>
            <a:spLocks noChangeArrowheads="1"/>
          </p:cNvSpPr>
          <p:nvPr/>
        </p:nvSpPr>
        <p:spPr bwMode="auto">
          <a:xfrm>
            <a:off x="1295400" y="1571625"/>
            <a:ext cx="4633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Gebäudemanager Flächenmodelle</a:t>
            </a:r>
            <a:endParaRPr lang="de-DE" altLang="de-DE" b="0">
              <a:solidFill>
                <a:srgbClr val="000086"/>
              </a:solidFill>
            </a:endParaRPr>
          </a:p>
        </p:txBody>
      </p:sp>
      <p:pic>
        <p:nvPicPr>
          <p:cNvPr id="4" name="Grafi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77163" y="1971675"/>
            <a:ext cx="982662"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2841625"/>
            <a:ext cx="100965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2841625"/>
            <a:ext cx="100965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3719513"/>
            <a:ext cx="10287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1872">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xit" presetSubtype="4" fill="hold" nodeType="clickEffect">
                                  <p:stCondLst>
                                    <p:cond delay="0"/>
                                  </p:stCondLst>
                                  <p:childTnLst>
                                    <p:anim calcmode="lin" valueType="num">
                                      <p:cBhvr additive="base">
                                        <p:cTn id="21" dur="500"/>
                                        <p:tgtEl>
                                          <p:spTgt spid="2"/>
                                        </p:tgtEl>
                                        <p:attrNameLst>
                                          <p:attrName>ppt_x</p:attrName>
                                        </p:attrNameLst>
                                      </p:cBhvr>
                                      <p:tavLst>
                                        <p:tav tm="0">
                                          <p:val>
                                            <p:strVal val="ppt_x"/>
                                          </p:val>
                                        </p:tav>
                                        <p:tav tm="100000">
                                          <p:val>
                                            <p:strVal val="ppt_x"/>
                                          </p:val>
                                        </p:tav>
                                      </p:tavLst>
                                    </p:anim>
                                    <p:anim calcmode="lin" valueType="num">
                                      <p:cBhvr additive="base">
                                        <p:cTn id="22" dur="500"/>
                                        <p:tgtEl>
                                          <p:spTgt spid="2"/>
                                        </p:tgtEl>
                                        <p:attrNameLst>
                                          <p:attrName>ppt_y</p:attrName>
                                        </p:attrNameLst>
                                      </p:cBhvr>
                                      <p:tavLst>
                                        <p:tav tm="0">
                                          <p:val>
                                            <p:strVal val="ppt_y"/>
                                          </p:val>
                                        </p:tav>
                                        <p:tav tm="100000">
                                          <p:val>
                                            <p:strVal val="1+ppt_h/2"/>
                                          </p:val>
                                        </p:tav>
                                      </p:tavLst>
                                    </p:anim>
                                    <p:set>
                                      <p:cBhvr>
                                        <p:cTn id="23" dur="1" fill="hold">
                                          <p:stCondLst>
                                            <p:cond delay="499"/>
                                          </p:stCondLst>
                                        </p:cTn>
                                        <p:tgtEl>
                                          <p:spTgt spid="2"/>
                                        </p:tgtEl>
                                        <p:attrNameLst>
                                          <p:attrName>style.visibility</p:attrName>
                                        </p:attrNameLst>
                                      </p:cBhvr>
                                      <p:to>
                                        <p:strVal val="hidden"/>
                                      </p:to>
                                    </p:set>
                                  </p:childTnLst>
                                </p:cTn>
                              </p:par>
                              <p:par>
                                <p:cTn id="24" presetID="2" presetClass="entr" presetSubtype="4"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ppt_x"/>
                                          </p:val>
                                        </p:tav>
                                        <p:tav tm="100000">
                                          <p:val>
                                            <p:strVal val="#ppt_x"/>
                                          </p:val>
                                        </p:tav>
                                      </p:tavLst>
                                    </p:anim>
                                    <p:anim calcmode="lin" valueType="num">
                                      <p:cBhvr additive="base">
                                        <p:cTn id="3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4"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500" fill="hold"/>
                                        <p:tgtEl>
                                          <p:spTgt spid="8"/>
                                        </p:tgtEl>
                                        <p:attrNameLst>
                                          <p:attrName>ppt_x</p:attrName>
                                        </p:attrNameLst>
                                      </p:cBhvr>
                                      <p:tavLst>
                                        <p:tav tm="0">
                                          <p:val>
                                            <p:strVal val="#ppt_x"/>
                                          </p:val>
                                        </p:tav>
                                        <p:tav tm="100000">
                                          <p:val>
                                            <p:strVal val="#ppt_x"/>
                                          </p:val>
                                        </p:tav>
                                      </p:tavLst>
                                    </p:anim>
                                    <p:anim calcmode="lin" valueType="num">
                                      <p:cBhvr additive="base">
                                        <p:cTn id="5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a:spLocks noChangeArrowheads="1"/>
          </p:cNvSpPr>
          <p:nvPr/>
        </p:nvSpPr>
        <p:spPr bwMode="auto">
          <a:xfrm>
            <a:off x="1285875" y="1552575"/>
            <a:ext cx="24939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Typisch für aride Gebiete (geringer Niederschlag)</a:t>
            </a:r>
          </a:p>
        </p:txBody>
      </p:sp>
      <p:sp>
        <p:nvSpPr>
          <p:cNvPr id="17" name="Rectangle 2"/>
          <p:cNvSpPr>
            <a:spLocks noChangeArrowheads="1"/>
          </p:cNvSpPr>
          <p:nvPr/>
        </p:nvSpPr>
        <p:spPr bwMode="auto">
          <a:xfrm>
            <a:off x="1295400" y="1052513"/>
            <a:ext cx="4633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Gebäudemanager Flachdach</a:t>
            </a:r>
            <a:endParaRPr lang="de-DE" altLang="de-DE" b="0">
              <a:solidFill>
                <a:srgbClr val="000086"/>
              </a:solidFill>
            </a:endParaRPr>
          </a:p>
        </p:txBody>
      </p:sp>
      <p:pic>
        <p:nvPicPr>
          <p:cNvPr id="15364" name="Grafi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1543050"/>
            <a:ext cx="4813300"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a:spLocks noChangeArrowheads="1"/>
          </p:cNvSpPr>
          <p:nvPr/>
        </p:nvSpPr>
        <p:spPr bwMode="auto">
          <a:xfrm>
            <a:off x="1295400" y="2205038"/>
            <a:ext cx="28448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Sprachgebrauch:</a:t>
            </a:r>
            <a:br>
              <a:rPr lang="de-DE" altLang="de-DE" b="0">
                <a:solidFill>
                  <a:srgbClr val="000086"/>
                </a:solidFill>
              </a:rPr>
            </a:br>
            <a:r>
              <a:rPr lang="de-DE" altLang="de-DE" b="0">
                <a:solidFill>
                  <a:srgbClr val="000086"/>
                </a:solidFill>
              </a:rPr>
              <a:t>Deutschland: &lt;= 10 °</a:t>
            </a:r>
          </a:p>
          <a:p>
            <a:r>
              <a:rPr lang="de-DE" altLang="de-DE" b="0">
                <a:solidFill>
                  <a:srgbClr val="000086"/>
                </a:solidFill>
              </a:rPr>
              <a:t> (1. BImSchV: &lt;= 20°)</a:t>
            </a:r>
          </a:p>
          <a:p>
            <a:r>
              <a:rPr lang="de-DE" altLang="de-DE" b="0">
                <a:solidFill>
                  <a:srgbClr val="000086"/>
                </a:solidFill>
              </a:rPr>
              <a:t>Österreich: &lt;= 5°</a:t>
            </a:r>
          </a:p>
          <a:p>
            <a:r>
              <a:rPr lang="de-DE" altLang="de-DE" b="0">
                <a:solidFill>
                  <a:srgbClr val="000086"/>
                </a:solidFill>
              </a:rPr>
              <a:t>Keine Regelung in BauGB und LBO</a:t>
            </a:r>
          </a:p>
        </p:txBody>
      </p:sp>
      <p:sp>
        <p:nvSpPr>
          <p:cNvPr id="8" name="Rechteck 7"/>
          <p:cNvSpPr>
            <a:spLocks noChangeArrowheads="1"/>
          </p:cNvSpPr>
          <p:nvPr/>
        </p:nvSpPr>
        <p:spPr bwMode="auto">
          <a:xfrm>
            <a:off x="1295400" y="4005263"/>
            <a:ext cx="7658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Mindestneigung (Flachdachrichtlinien): 2 % (1,1°) besser 5 % (2,9°)</a:t>
            </a:r>
          </a:p>
        </p:txBody>
      </p:sp>
      <p:sp>
        <p:nvSpPr>
          <p:cNvPr id="9" name="Rechteck 8"/>
          <p:cNvSpPr>
            <a:spLocks noChangeArrowheads="1"/>
          </p:cNvSpPr>
          <p:nvPr/>
        </p:nvSpPr>
        <p:spPr bwMode="auto">
          <a:xfrm>
            <a:off x="1285875" y="4437063"/>
            <a:ext cx="7667625"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Vorteile:</a:t>
            </a:r>
          </a:p>
          <a:p>
            <a:r>
              <a:rPr lang="de-DE" altLang="de-DE" b="0">
                <a:solidFill>
                  <a:srgbClr val="000086"/>
                </a:solidFill>
              </a:rPr>
              <a:t>Geringes Eigengewicht der Dachhaut</a:t>
            </a:r>
          </a:p>
          <a:p>
            <a:r>
              <a:rPr lang="de-DE" altLang="de-DE" b="0">
                <a:solidFill>
                  <a:srgbClr val="000086"/>
                </a:solidFill>
              </a:rPr>
              <a:t>Erweiterte Nutzungsmöglichkeit (zum Beispiel Dachterrassen, begrünte Flächen, Parkdecks, Aufstellung und leichte Zugänglichkeit für technische Aggregate)</a:t>
            </a:r>
          </a:p>
          <a:p>
            <a:r>
              <a:rPr lang="de-DE" altLang="de-DE" b="0">
                <a:solidFill>
                  <a:srgbClr val="000086"/>
                </a:solidFill>
              </a:rPr>
              <a:t>Belichtungsmöglichkeit für innenliegende Räume, z. B. durch Lichtkuppeln</a:t>
            </a:r>
          </a:p>
          <a:p>
            <a:r>
              <a:rPr lang="de-DE" altLang="de-DE" b="0">
                <a:solidFill>
                  <a:srgbClr val="000086"/>
                </a:solidFill>
              </a:rPr>
              <a:t>Gestalterische Freiheit im Grundriss (auch für spätere Erweiterungen)</a:t>
            </a:r>
          </a:p>
          <a:p>
            <a:r>
              <a:rPr lang="de-DE" altLang="de-DE" b="0">
                <a:solidFill>
                  <a:srgbClr val="000086"/>
                </a:solidFill>
              </a:rPr>
              <a:t>Kostengünstig</a:t>
            </a:r>
          </a:p>
        </p:txBody>
      </p:sp>
      <p:sp>
        <p:nvSpPr>
          <p:cNvPr id="10" name="Rechteck 9"/>
          <p:cNvSpPr>
            <a:spLocks noChangeArrowheads="1"/>
          </p:cNvSpPr>
          <p:nvPr/>
        </p:nvSpPr>
        <p:spPr bwMode="auto">
          <a:xfrm>
            <a:off x="1285875" y="6227763"/>
            <a:ext cx="76676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b="0">
                <a:solidFill>
                  <a:srgbClr val="000086"/>
                </a:solidFill>
              </a:rPr>
              <a:t>Nachteile:</a:t>
            </a:r>
          </a:p>
          <a:p>
            <a:r>
              <a:rPr lang="de-DE" altLang="de-DE" b="0">
                <a:solidFill>
                  <a:srgbClr val="000086"/>
                </a:solidFill>
              </a:rPr>
              <a:t>Feuchtigkeitsschäden (Abdichtung!)</a:t>
            </a:r>
          </a:p>
        </p:txBody>
      </p:sp>
    </p:spTree>
  </p:cSld>
  <p:clrMapOvr>
    <a:masterClrMapping/>
  </p:clrMapOvr>
  <p:transition spd="med" advTm="11872">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utoUpdateAnimBg="0"/>
      <p:bldP spid="5"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45150" y="1000125"/>
            <a:ext cx="349885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p:cNvSpPr>
            <a:spLocks noChangeArrowheads="1"/>
          </p:cNvSpPr>
          <p:nvPr/>
        </p:nvSpPr>
        <p:spPr bwMode="auto">
          <a:xfrm>
            <a:off x="1295400" y="1143000"/>
            <a:ext cx="370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Flächenmodelle Flachdach</a:t>
            </a:r>
            <a:endParaRPr lang="de-DE" altLang="de-DE" b="0">
              <a:solidFill>
                <a:srgbClr val="000086"/>
              </a:solidFill>
            </a:endParaRPr>
          </a:p>
        </p:txBody>
      </p:sp>
      <p:sp>
        <p:nvSpPr>
          <p:cNvPr id="6" name="Rechteck 5"/>
          <p:cNvSpPr>
            <a:spLocks noChangeArrowheads="1"/>
          </p:cNvSpPr>
          <p:nvPr/>
        </p:nvSpPr>
        <p:spPr bwMode="auto">
          <a:xfrm>
            <a:off x="1285875" y="1643063"/>
            <a:ext cx="41433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Traufhöhe</a:t>
            </a:r>
            <a:r>
              <a:rPr lang="de-DE" altLang="de-DE" b="0">
                <a:solidFill>
                  <a:srgbClr val="000086"/>
                </a:solidFill>
              </a:rPr>
              <a:t> entweder direkt eingeben oder aus Systemhöhe * Geschosszahl  + (Kniestockhöhe)</a:t>
            </a:r>
          </a:p>
        </p:txBody>
      </p:sp>
      <p:sp>
        <p:nvSpPr>
          <p:cNvPr id="7" name="Rechteck 6"/>
          <p:cNvSpPr>
            <a:spLocks noChangeArrowheads="1"/>
          </p:cNvSpPr>
          <p:nvPr/>
        </p:nvSpPr>
        <p:spPr bwMode="auto">
          <a:xfrm>
            <a:off x="1285875" y="2428875"/>
            <a:ext cx="4143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Systemhöhe </a:t>
            </a:r>
            <a:r>
              <a:rPr lang="de-DE" altLang="de-DE" b="0">
                <a:solidFill>
                  <a:srgbClr val="000086"/>
                </a:solidFill>
              </a:rPr>
              <a:t>Die Systemhöhe ist die nutzbare Geschosshöhe zuzüglich der Konstruktionshöhe. </a:t>
            </a:r>
          </a:p>
        </p:txBody>
      </p:sp>
      <p:sp>
        <p:nvSpPr>
          <p:cNvPr id="9" name="Rechteck 8"/>
          <p:cNvSpPr>
            <a:spLocks noChangeArrowheads="1"/>
          </p:cNvSpPr>
          <p:nvPr/>
        </p:nvSpPr>
        <p:spPr bwMode="auto">
          <a:xfrm>
            <a:off x="1285875" y="3259138"/>
            <a:ext cx="41433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Geschosszahl </a:t>
            </a:r>
            <a:r>
              <a:rPr lang="de-DE" altLang="de-DE" b="0">
                <a:solidFill>
                  <a:srgbClr val="000086"/>
                </a:solidFill>
              </a:rPr>
              <a:t>Die Geschosszahl ist die Zahl der Normalgeschosse ohne Dachgeschoss und Kellergeschoss. Die Zahl der Vollgeschosse ermittelt StadtCAD selbsttätig auf Grundlage der eingestellten Parameter in Abhängigkeit von der eingestellten Landesbauordnung</a:t>
            </a:r>
          </a:p>
          <a:p>
            <a:r>
              <a:rPr lang="de-DE" altLang="de-DE" b="0">
                <a:solidFill>
                  <a:srgbClr val="000086"/>
                </a:solidFill>
              </a:rPr>
              <a:t>(Normalgeschosse= Alle oberirdischen Geschosse ohne Dachgeschoss)</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5563" y="1543050"/>
            <a:ext cx="760730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872">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nodeType="clickEffect">
                                  <p:stCondLst>
                                    <p:cond delay="0"/>
                                  </p:stCondLst>
                                  <p:childTnLst>
                                    <p:anim calcmode="lin" valueType="num">
                                      <p:cBhvr additive="base">
                                        <p:cTn id="27" dur="500"/>
                                        <p:tgtEl>
                                          <p:spTgt spid="2"/>
                                        </p:tgtEl>
                                        <p:attrNameLst>
                                          <p:attrName>ppt_x</p:attrName>
                                        </p:attrNameLst>
                                      </p:cBhvr>
                                      <p:tavLst>
                                        <p:tav tm="0">
                                          <p:val>
                                            <p:strVal val="ppt_x"/>
                                          </p:val>
                                        </p:tav>
                                        <p:tav tm="100000">
                                          <p:val>
                                            <p:strVal val="ppt_x"/>
                                          </p:val>
                                        </p:tav>
                                      </p:tavLst>
                                    </p:anim>
                                    <p:anim calcmode="lin" valueType="num">
                                      <p:cBhvr additive="base">
                                        <p:cTn id="28" dur="500"/>
                                        <p:tgtEl>
                                          <p:spTgt spid="2"/>
                                        </p:tgtEl>
                                        <p:attrNameLst>
                                          <p:attrName>ppt_y</p:attrName>
                                        </p:attrNameLst>
                                      </p:cBhvr>
                                      <p:tavLst>
                                        <p:tav tm="0">
                                          <p:val>
                                            <p:strVal val="ppt_y"/>
                                          </p:val>
                                        </p:tav>
                                        <p:tav tm="100000">
                                          <p:val>
                                            <p:strVal val="1+ppt_h/2"/>
                                          </p:val>
                                        </p:tav>
                                      </p:tavLst>
                                    </p:anim>
                                    <p:set>
                                      <p:cBhvr>
                                        <p:cTn id="29" dur="1" fill="hold">
                                          <p:stCondLst>
                                            <p:cond delay="499"/>
                                          </p:stCondLst>
                                        </p:cTn>
                                        <p:tgtEl>
                                          <p:spTgt spid="2"/>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6"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Grafik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02300" y="908050"/>
            <a:ext cx="3441700"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p:cNvSpPr>
            <a:spLocks noChangeArrowheads="1"/>
          </p:cNvSpPr>
          <p:nvPr/>
        </p:nvSpPr>
        <p:spPr bwMode="auto">
          <a:xfrm>
            <a:off x="1295400" y="1143000"/>
            <a:ext cx="327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sz="1600" b="1">
                <a:solidFill>
                  <a:srgbClr val="000060"/>
                </a:solidFill>
                <a:latin typeface="Arial" panose="020B0604020202020204" pitchFamily="34" charset="0"/>
              </a:defRPr>
            </a:lvl1pPr>
            <a:lvl2pPr marL="742950" indent="-285750" defTabSz="762000">
              <a:defRPr sz="1600" b="1">
                <a:solidFill>
                  <a:srgbClr val="000060"/>
                </a:solidFill>
                <a:latin typeface="Arial" panose="020B0604020202020204" pitchFamily="34" charset="0"/>
              </a:defRPr>
            </a:lvl2pPr>
            <a:lvl3pPr marL="1143000" indent="-228600" defTabSz="762000">
              <a:defRPr sz="1600" b="1">
                <a:solidFill>
                  <a:srgbClr val="000060"/>
                </a:solidFill>
                <a:latin typeface="Arial" panose="020B0604020202020204" pitchFamily="34" charset="0"/>
              </a:defRPr>
            </a:lvl3pPr>
            <a:lvl4pPr marL="1600200" indent="-228600" defTabSz="762000">
              <a:defRPr sz="1600" b="1">
                <a:solidFill>
                  <a:srgbClr val="000060"/>
                </a:solidFill>
                <a:latin typeface="Arial" panose="020B0604020202020204" pitchFamily="34" charset="0"/>
              </a:defRPr>
            </a:lvl4pPr>
            <a:lvl5pPr marL="2057400" indent="-228600" defTabSz="762000">
              <a:defRPr sz="1600" b="1">
                <a:solidFill>
                  <a:srgbClr val="000060"/>
                </a:solidFill>
                <a:latin typeface="Arial" panose="020B0604020202020204" pitchFamily="34" charset="0"/>
              </a:defRPr>
            </a:lvl5pPr>
            <a:lvl6pPr marL="2514600" indent="-228600" defTabSz="762000" eaLnBrk="0" fontAlgn="base" hangingPunct="0">
              <a:spcBef>
                <a:spcPct val="0"/>
              </a:spcBef>
              <a:spcAft>
                <a:spcPct val="0"/>
              </a:spcAft>
              <a:defRPr sz="1600" b="1">
                <a:solidFill>
                  <a:srgbClr val="000060"/>
                </a:solidFill>
                <a:latin typeface="Arial" panose="020B0604020202020204" pitchFamily="34" charset="0"/>
              </a:defRPr>
            </a:lvl6pPr>
            <a:lvl7pPr marL="2971800" indent="-228600" defTabSz="762000" eaLnBrk="0" fontAlgn="base" hangingPunct="0">
              <a:spcBef>
                <a:spcPct val="0"/>
              </a:spcBef>
              <a:spcAft>
                <a:spcPct val="0"/>
              </a:spcAft>
              <a:defRPr sz="1600" b="1">
                <a:solidFill>
                  <a:srgbClr val="000060"/>
                </a:solidFill>
                <a:latin typeface="Arial" panose="020B0604020202020204" pitchFamily="34" charset="0"/>
              </a:defRPr>
            </a:lvl7pPr>
            <a:lvl8pPr marL="3429000" indent="-228600" defTabSz="762000" eaLnBrk="0" fontAlgn="base" hangingPunct="0">
              <a:spcBef>
                <a:spcPct val="0"/>
              </a:spcBef>
              <a:spcAft>
                <a:spcPct val="0"/>
              </a:spcAft>
              <a:defRPr sz="1600" b="1">
                <a:solidFill>
                  <a:srgbClr val="000060"/>
                </a:solidFill>
                <a:latin typeface="Arial" panose="020B0604020202020204" pitchFamily="34" charset="0"/>
              </a:defRPr>
            </a:lvl8pPr>
            <a:lvl9pPr marL="3886200" indent="-228600" defTabSz="7620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sz="2000">
                <a:solidFill>
                  <a:srgbClr val="000086"/>
                </a:solidFill>
              </a:rPr>
              <a:t>Flächenmodelle</a:t>
            </a:r>
            <a:endParaRPr lang="de-DE" altLang="de-DE" b="0">
              <a:solidFill>
                <a:srgbClr val="000086"/>
              </a:solidFill>
            </a:endParaRPr>
          </a:p>
        </p:txBody>
      </p:sp>
      <p:sp>
        <p:nvSpPr>
          <p:cNvPr id="7" name="Rechteck 6"/>
          <p:cNvSpPr>
            <a:spLocks noChangeArrowheads="1"/>
          </p:cNvSpPr>
          <p:nvPr/>
        </p:nvSpPr>
        <p:spPr bwMode="auto">
          <a:xfrm>
            <a:off x="1285875" y="1628775"/>
            <a:ext cx="41433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0060"/>
                </a:solidFill>
                <a:latin typeface="Arial" panose="020B0604020202020204" pitchFamily="34" charset="0"/>
              </a:defRPr>
            </a:lvl1pPr>
            <a:lvl2pPr marL="742950" indent="-285750">
              <a:defRPr sz="1600" b="1">
                <a:solidFill>
                  <a:srgbClr val="000060"/>
                </a:solidFill>
                <a:latin typeface="Arial" panose="020B0604020202020204" pitchFamily="34" charset="0"/>
              </a:defRPr>
            </a:lvl2pPr>
            <a:lvl3pPr marL="1143000" indent="-228600">
              <a:defRPr sz="1600" b="1">
                <a:solidFill>
                  <a:srgbClr val="000060"/>
                </a:solidFill>
                <a:latin typeface="Arial" panose="020B0604020202020204" pitchFamily="34" charset="0"/>
              </a:defRPr>
            </a:lvl3pPr>
            <a:lvl4pPr marL="1600200" indent="-228600">
              <a:defRPr sz="1600" b="1">
                <a:solidFill>
                  <a:srgbClr val="000060"/>
                </a:solidFill>
                <a:latin typeface="Arial" panose="020B0604020202020204" pitchFamily="34" charset="0"/>
              </a:defRPr>
            </a:lvl4pPr>
            <a:lvl5pPr marL="2057400" indent="-228600">
              <a:defRPr sz="1600" b="1">
                <a:solidFill>
                  <a:srgbClr val="000060"/>
                </a:solidFill>
                <a:latin typeface="Arial" panose="020B0604020202020204" pitchFamily="34" charset="0"/>
              </a:defRPr>
            </a:lvl5pPr>
            <a:lvl6pPr marL="2514600" indent="-228600" eaLnBrk="0" fontAlgn="base" hangingPunct="0">
              <a:spcBef>
                <a:spcPct val="0"/>
              </a:spcBef>
              <a:spcAft>
                <a:spcPct val="0"/>
              </a:spcAft>
              <a:defRPr sz="1600" b="1">
                <a:solidFill>
                  <a:srgbClr val="000060"/>
                </a:solidFill>
                <a:latin typeface="Arial" panose="020B0604020202020204" pitchFamily="34" charset="0"/>
              </a:defRPr>
            </a:lvl6pPr>
            <a:lvl7pPr marL="2971800" indent="-228600" eaLnBrk="0" fontAlgn="base" hangingPunct="0">
              <a:spcBef>
                <a:spcPct val="0"/>
              </a:spcBef>
              <a:spcAft>
                <a:spcPct val="0"/>
              </a:spcAft>
              <a:defRPr sz="1600" b="1">
                <a:solidFill>
                  <a:srgbClr val="000060"/>
                </a:solidFill>
                <a:latin typeface="Arial" panose="020B0604020202020204" pitchFamily="34" charset="0"/>
              </a:defRPr>
            </a:lvl7pPr>
            <a:lvl8pPr marL="3429000" indent="-228600" eaLnBrk="0" fontAlgn="base" hangingPunct="0">
              <a:spcBef>
                <a:spcPct val="0"/>
              </a:spcBef>
              <a:spcAft>
                <a:spcPct val="0"/>
              </a:spcAft>
              <a:defRPr sz="1600" b="1">
                <a:solidFill>
                  <a:srgbClr val="000060"/>
                </a:solidFill>
                <a:latin typeface="Arial" panose="020B0604020202020204" pitchFamily="34" charset="0"/>
              </a:defRPr>
            </a:lvl8pPr>
            <a:lvl9pPr marL="3886200" indent="-228600" eaLnBrk="0" fontAlgn="base" hangingPunct="0">
              <a:spcBef>
                <a:spcPct val="0"/>
              </a:spcBef>
              <a:spcAft>
                <a:spcPct val="0"/>
              </a:spcAft>
              <a:defRPr sz="1600" b="1">
                <a:solidFill>
                  <a:srgbClr val="000060"/>
                </a:solidFill>
                <a:latin typeface="Arial" panose="020B0604020202020204" pitchFamily="34" charset="0"/>
              </a:defRPr>
            </a:lvl9pPr>
          </a:lstStyle>
          <a:p>
            <a:r>
              <a:rPr lang="de-DE" altLang="de-DE">
                <a:solidFill>
                  <a:srgbClr val="000086"/>
                </a:solidFill>
              </a:rPr>
              <a:t>Dachaufbau </a:t>
            </a:r>
            <a:r>
              <a:rPr lang="de-DE" altLang="de-DE" b="0">
                <a:solidFill>
                  <a:srgbClr val="000086"/>
                </a:solidFill>
              </a:rPr>
              <a:t>Der Dachaufbau ist die Höhendifferenz zwischen der nutzbaren Raumhöhe im Dachgeschoss und der äußeren Dachhaut. Die Definition des Dachaufbaus ist für die Berechnung städtebaulicher Werte dann erforderlich, wenn das Vollgeschoss im Dachgeschoss nicht auf die Dachaußenhaut sondern auf die nutzbare Raumhöhe bezogen wird. </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5725" y="2384425"/>
            <a:ext cx="7788275"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2127250"/>
            <a:ext cx="4608513"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872">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par>
                                <p:cTn id="26" presetID="2" presetClass="exit" presetSubtype="4" fill="hold" nodeType="with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Papi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l" defTabSz="762000" rtl="0" eaLnBrk="0" fontAlgn="base" latinLnBrk="0" hangingPunct="0">
          <a:lnSpc>
            <a:spcPct val="100000"/>
          </a:lnSpc>
          <a:spcBef>
            <a:spcPct val="0"/>
          </a:spcBef>
          <a:spcAft>
            <a:spcPct val="0"/>
          </a:spcAft>
          <a:buClrTx/>
          <a:buSzTx/>
          <a:buFontTx/>
          <a:buNone/>
          <a:tabLst/>
          <a:defRPr kumimoji="0" lang="de-DE" sz="1600" b="1" i="0" u="none" strike="noStrike" cap="none" normalizeH="0" baseline="0" smtClean="0">
            <a:ln>
              <a:noFill/>
            </a:ln>
            <a:solidFill>
              <a:srgbClr val="000060"/>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l" defTabSz="762000" rtl="0" eaLnBrk="0" fontAlgn="base" latinLnBrk="0" hangingPunct="0">
          <a:lnSpc>
            <a:spcPct val="100000"/>
          </a:lnSpc>
          <a:spcBef>
            <a:spcPct val="0"/>
          </a:spcBef>
          <a:spcAft>
            <a:spcPct val="0"/>
          </a:spcAft>
          <a:buClrTx/>
          <a:buSzTx/>
          <a:buFontTx/>
          <a:buNone/>
          <a:tabLst/>
          <a:defRPr kumimoji="0" lang="de-DE" sz="1600" b="1" i="0" u="none" strike="noStrike" cap="none" normalizeH="0" baseline="0" smtClean="0">
            <a:ln>
              <a:noFill/>
            </a:ln>
            <a:solidFill>
              <a:srgbClr val="000060"/>
            </a:solidFill>
            <a:effectLst/>
            <a:latin typeface="Arial" pitchFamily="34" charset="0"/>
          </a:defRPr>
        </a:defPPr>
      </a:lst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nutzerdefiniertes Design">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l" defTabSz="762000" rtl="0" eaLnBrk="0" fontAlgn="base" latinLnBrk="0" hangingPunct="0">
          <a:lnSpc>
            <a:spcPct val="100000"/>
          </a:lnSpc>
          <a:spcBef>
            <a:spcPct val="0"/>
          </a:spcBef>
          <a:spcAft>
            <a:spcPct val="0"/>
          </a:spcAft>
          <a:buClrTx/>
          <a:buSzTx/>
          <a:buFontTx/>
          <a:buNone/>
          <a:tabLst/>
          <a:defRPr kumimoji="0" lang="de-DE" sz="1600" b="1" i="0" u="none" strike="noStrike" cap="none" normalizeH="0" baseline="0" smtClean="0">
            <a:ln>
              <a:noFill/>
            </a:ln>
            <a:solidFill>
              <a:srgbClr val="000060"/>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l" defTabSz="762000" rtl="0" eaLnBrk="0" fontAlgn="base" latinLnBrk="0" hangingPunct="0">
          <a:lnSpc>
            <a:spcPct val="100000"/>
          </a:lnSpc>
          <a:spcBef>
            <a:spcPct val="0"/>
          </a:spcBef>
          <a:spcAft>
            <a:spcPct val="0"/>
          </a:spcAft>
          <a:buClrTx/>
          <a:buSzTx/>
          <a:buFontTx/>
          <a:buNone/>
          <a:tabLst/>
          <a:defRPr kumimoji="0" lang="de-DE" sz="1600" b="1" i="0" u="none" strike="noStrike" cap="none" normalizeH="0" baseline="0" smtClean="0">
            <a:ln>
              <a:noFill/>
            </a:ln>
            <a:solidFill>
              <a:srgbClr val="000060"/>
            </a:solidFill>
            <a:effectLst/>
            <a:latin typeface="Arial" pitchFamily="34" charset="0"/>
          </a:defRPr>
        </a:defPPr>
      </a:lstStyle>
    </a:lnDef>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1728</Words>
  <Application>Microsoft Office PowerPoint</Application>
  <PresentationFormat>Bildschirmpräsentation (4:3)</PresentationFormat>
  <Paragraphs>350</Paragraphs>
  <Slides>50</Slides>
  <Notes>7</Notes>
  <HiddenSlides>1</HiddenSlides>
  <MMClips>0</MMClips>
  <ScaleCrop>false</ScaleCrop>
  <HeadingPairs>
    <vt:vector size="6" baseType="variant">
      <vt:variant>
        <vt:lpstr>Verwendete Schriftarten</vt:lpstr>
      </vt:variant>
      <vt:variant>
        <vt:i4>4</vt:i4>
      </vt:variant>
      <vt:variant>
        <vt:lpstr>Design</vt:lpstr>
      </vt:variant>
      <vt:variant>
        <vt:i4>2</vt:i4>
      </vt:variant>
      <vt:variant>
        <vt:lpstr>Folientitel</vt:lpstr>
      </vt:variant>
      <vt:variant>
        <vt:i4>50</vt:i4>
      </vt:variant>
    </vt:vector>
  </HeadingPairs>
  <TitlesOfParts>
    <vt:vector size="56" baseType="lpstr">
      <vt:lpstr>Arial</vt:lpstr>
      <vt:lpstr>Times New Roman</vt:lpstr>
      <vt:lpstr>Bookman Old Style</vt:lpstr>
      <vt:lpstr>Symbol</vt:lpstr>
      <vt:lpstr>Standarddesign</vt:lpstr>
      <vt:lpstr>Benutzerdefiniertes 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euroGIS IT Systeme GmbH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Mathias</dc:creator>
  <cp:lastModifiedBy>Anja Dürre</cp:lastModifiedBy>
  <cp:revision>1634</cp:revision>
  <cp:lastPrinted>2014-04-17T06:12:41Z</cp:lastPrinted>
  <dcterms:created xsi:type="dcterms:W3CDTF">2001-01-30T15:02:07Z</dcterms:created>
  <dcterms:modified xsi:type="dcterms:W3CDTF">2015-06-08T07:04:14Z</dcterms:modified>
</cp:coreProperties>
</file>