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60" r:id="rId5"/>
    <p:sldMasterId id="2147483681" r:id="rId6"/>
    <p:sldMasterId id="2147483671" r:id="rId7"/>
    <p:sldMasterId id="2147483694" r:id="rId8"/>
    <p:sldMasterId id="2147483665" r:id="rId9"/>
    <p:sldMasterId id="2147483667" r:id="rId10"/>
    <p:sldMasterId id="2147483669" r:id="rId11"/>
    <p:sldMasterId id="2147483673" r:id="rId12"/>
    <p:sldMasterId id="2147483675" r:id="rId13"/>
    <p:sldMasterId id="2147483648" r:id="rId14"/>
  </p:sldMasterIdLst>
  <p:notesMasterIdLst>
    <p:notesMasterId r:id="rId49"/>
  </p:notesMasterIdLst>
  <p:handoutMasterIdLst>
    <p:handoutMasterId r:id="rId50"/>
  </p:handoutMasterIdLst>
  <p:sldIdLst>
    <p:sldId id="276" r:id="rId15"/>
    <p:sldId id="358" r:id="rId16"/>
    <p:sldId id="343" r:id="rId17"/>
    <p:sldId id="353" r:id="rId18"/>
    <p:sldId id="347" r:id="rId19"/>
    <p:sldId id="354" r:id="rId20"/>
    <p:sldId id="348" r:id="rId21"/>
    <p:sldId id="349" r:id="rId22"/>
    <p:sldId id="350" r:id="rId23"/>
    <p:sldId id="359" r:id="rId24"/>
    <p:sldId id="355" r:id="rId25"/>
    <p:sldId id="363" r:id="rId26"/>
    <p:sldId id="364" r:id="rId27"/>
    <p:sldId id="365" r:id="rId28"/>
    <p:sldId id="362" r:id="rId29"/>
    <p:sldId id="361" r:id="rId30"/>
    <p:sldId id="356" r:id="rId31"/>
    <p:sldId id="357" r:id="rId32"/>
    <p:sldId id="360" r:id="rId33"/>
    <p:sldId id="352" r:id="rId34"/>
    <p:sldId id="351" r:id="rId35"/>
    <p:sldId id="373" r:id="rId36"/>
    <p:sldId id="372" r:id="rId37"/>
    <p:sldId id="345" r:id="rId38"/>
    <p:sldId id="371" r:id="rId39"/>
    <p:sldId id="346" r:id="rId40"/>
    <p:sldId id="367" r:id="rId41"/>
    <p:sldId id="368" r:id="rId42"/>
    <p:sldId id="369" r:id="rId43"/>
    <p:sldId id="370" r:id="rId44"/>
    <p:sldId id="344" r:id="rId45"/>
    <p:sldId id="366" r:id="rId46"/>
    <p:sldId id="296" r:id="rId47"/>
    <p:sldId id="280" r:id="rId48"/>
  </p:sldIdLst>
  <p:sldSz cx="9144000" cy="5143500" type="screen16x9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00"/>
    <a:srgbClr val="9F9F9F"/>
    <a:srgbClr val="9BBB59"/>
    <a:srgbClr val="1DFF33"/>
    <a:srgbClr val="00681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5" autoAdjust="0"/>
    <p:restoredTop sz="98841" autoAdjust="0"/>
  </p:normalViewPr>
  <p:slideViewPr>
    <p:cSldViewPr>
      <p:cViewPr>
        <p:scale>
          <a:sx n="120" d="100"/>
          <a:sy n="120" d="100"/>
        </p:scale>
        <p:origin x="-366" y="-654"/>
      </p:cViewPr>
      <p:guideLst>
        <p:guide orient="horz" pos="2470"/>
        <p:guide pos="5545"/>
        <p:guide pos="4383"/>
        <p:guide pos="612"/>
      </p:guideLst>
    </p:cSldViewPr>
  </p:slideViewPr>
  <p:outlineViewPr>
    <p:cViewPr>
      <p:scale>
        <a:sx n="33" d="100"/>
        <a:sy n="33" d="100"/>
      </p:scale>
      <p:origin x="0" y="134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8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04AD9446-8967-4AFA-AA99-5EA9804733ED}" type="datetimeFigureOut">
              <a:rPr lang="de-DE" smtClean="0"/>
              <a:t>14.06.2018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r>
              <a:rPr lang="de-DE" smtClean="0"/>
              <a:t>© 2013  Mensch und Maschine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189AC420-9B7F-4679-8862-60E48A05B0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680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DC304-6CFB-461F-B078-463D68FA05AD}" type="datetimeFigureOut">
              <a:rPr lang="de-DE" smtClean="0"/>
              <a:t>14.06.2018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© 2013  Mensch und Maschine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D051C-E6EA-4508-BD94-9A289D5851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303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71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elfolie M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15263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elfolie 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11086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chlussfolie 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0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5940000" cy="54000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32pt)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1080000" y="1440001"/>
            <a:ext cx="7740000" cy="2790000"/>
          </a:xfrm>
          <a:prstGeom prst="rect">
            <a:avLst/>
          </a:prstGeom>
        </p:spPr>
        <p:txBody>
          <a:bodyPr lIns="91433" tIns="45717" rIns="91433" bIns="45717">
            <a:normAutofit/>
          </a:bodyPr>
          <a:lstStyle>
            <a:lvl1pPr marL="0" marR="0" indent="0" algn="l" defTabSz="91432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B00"/>
              </a:buClr>
              <a:buSzTx/>
              <a:buFontTx/>
              <a:buNone/>
              <a:tabLst/>
              <a:defRPr sz="2000" baseline="0">
                <a:latin typeface="Arial" pitchFamily="34" charset="0"/>
                <a:cs typeface="Arial" pitchFamily="34" charset="0"/>
              </a:defRPr>
            </a:lvl1pPr>
            <a:lvl2pPr marL="457164" indent="0">
              <a:buClr>
                <a:srgbClr val="FF8B00"/>
              </a:buClr>
              <a:buFontTx/>
              <a:buNone/>
              <a:defRPr sz="2400" baseline="0">
                <a:latin typeface="Helvetica Condensed" pitchFamily="2" charset="0"/>
              </a:defRPr>
            </a:lvl2pPr>
            <a:lvl3pPr marL="914328" indent="0">
              <a:buClr>
                <a:srgbClr val="FF8B00"/>
              </a:buClr>
              <a:buFontTx/>
              <a:buNone/>
              <a:defRPr sz="2000" baseline="0">
                <a:latin typeface="Helvetica Condensed" pitchFamily="2" charset="0"/>
              </a:defRPr>
            </a:lvl3pPr>
            <a:lvl4pPr marL="1371492" indent="0">
              <a:buClr>
                <a:srgbClr val="FF8B00"/>
              </a:buClr>
              <a:buFontTx/>
              <a:buNone/>
              <a:defRPr sz="1600" baseline="0">
                <a:latin typeface="Helvetica Condensed" pitchFamily="2" charset="0"/>
              </a:defRPr>
            </a:lvl4pPr>
            <a:lvl5pPr marL="2057238" indent="-228582">
              <a:buClr>
                <a:srgbClr val="EC9F00"/>
              </a:buClr>
              <a:buFont typeface="Wingdings" pitchFamily="2" charset="2"/>
              <a:buChar char="§"/>
              <a:defRPr sz="1800" baseline="0">
                <a:latin typeface="Helvetica Condensed" pitchFamily="2" charset="0"/>
              </a:defRPr>
            </a:lvl5pPr>
          </a:lstStyle>
          <a:p>
            <a:pPr lvl="0"/>
            <a:r>
              <a:rPr lang="de-DE" dirty="0" smtClean="0"/>
              <a:t>Text bearbeiten (Arial / 20pt)</a:t>
            </a:r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152001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1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Titelfolie Elektro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2345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Schlussfolie Elektrotech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84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Titelfolie Anlagen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2345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Schlussfolie Anlagen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Titelfolie Industrie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2345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Schlussfolie Industrie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itelfolie Daten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2345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chlussfolie M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0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Schlussfolie Daten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9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Titelfolie CAD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2345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Schlussfolie CAD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4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7740000" cy="540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9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1851670"/>
            <a:ext cx="7740000" cy="54000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</p:spTree>
    <p:extLst>
      <p:ext uri="{BB962C8B-B14F-4D97-AF65-F5344CB8AC3E}">
        <p14:creationId xmlns:p14="http://schemas.microsoft.com/office/powerpoint/2010/main" val="6642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7740000" cy="540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80000" y="1440000"/>
            <a:ext cx="7740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B00"/>
              </a:buClr>
              <a:buSzTx/>
              <a:buFontTx/>
              <a:buNone/>
              <a:tabLst/>
              <a:defRPr sz="1600" baseline="0">
                <a:latin typeface="Arial" pitchFamily="34" charset="0"/>
                <a:cs typeface="Arial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2pPr>
            <a:lvl3pPr marL="914400" indent="0">
              <a:buClr>
                <a:srgbClr val="FF8B00"/>
              </a:buClr>
              <a:buFontTx/>
              <a:buNone/>
              <a:defRPr sz="2000" baseline="0">
                <a:latin typeface="Helvetica Condensed" pitchFamily="2" charset="0"/>
              </a:defRPr>
            </a:lvl3pPr>
            <a:lvl4pPr marL="1371600" indent="0">
              <a:buClr>
                <a:srgbClr val="FF8B00"/>
              </a:buClr>
              <a:buFontTx/>
              <a:buNone/>
              <a:defRPr sz="1600" baseline="0">
                <a:latin typeface="Helvetica Condensed" pitchFamily="2" charset="0"/>
              </a:defRPr>
            </a:lvl4pPr>
            <a:lvl5pPr marL="2057400" indent="-228600">
              <a:buClr>
                <a:srgbClr val="EC9F00"/>
              </a:buClr>
              <a:buFont typeface="Wingdings" pitchFamily="2" charset="2"/>
              <a:buChar char="§"/>
              <a:defRPr sz="1800" baseline="0">
                <a:latin typeface="Helvetica Condensed" pitchFamily="2" charset="0"/>
              </a:defRPr>
            </a:lvl5pPr>
          </a:lstStyle>
          <a:p>
            <a:pPr lvl="0"/>
            <a:r>
              <a:rPr lang="de-DE" dirty="0" smtClean="0"/>
              <a:t>Text bearbeiten (Arial / 12 oder 16pt)</a:t>
            </a:r>
          </a:p>
          <a:p>
            <a:pPr lvl="1"/>
            <a:r>
              <a:rPr lang="de-DE" dirty="0" smtClean="0"/>
              <a:t>Zweite Ebene (Arial / 12pt)</a:t>
            </a:r>
          </a:p>
        </p:txBody>
      </p:sp>
      <p:sp>
        <p:nvSpPr>
          <p:cNvPr id="6" name="Line 3"/>
          <p:cNvSpPr>
            <a:spLocks noChangeShapeType="1"/>
          </p:cNvSpPr>
          <p:nvPr userDrawn="1"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0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Text 2 + 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7740000" cy="540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040000" y="3600000"/>
            <a:ext cx="3780000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B00"/>
              </a:buClr>
              <a:buSzTx/>
              <a:buFontTx/>
              <a:buNone/>
              <a:tabLst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FF8B00"/>
              </a:buClr>
              <a:buFontTx/>
              <a:buNone/>
              <a:defRPr sz="2400" baseline="0">
                <a:latin typeface="Helvetica Condensed" pitchFamily="2" charset="0"/>
              </a:defRPr>
            </a:lvl2pPr>
            <a:lvl3pPr marL="914400" indent="0">
              <a:buClr>
                <a:srgbClr val="FF8B00"/>
              </a:buClr>
              <a:buFontTx/>
              <a:buNone/>
              <a:defRPr sz="2000" baseline="0">
                <a:latin typeface="Helvetica Condensed" pitchFamily="2" charset="0"/>
              </a:defRPr>
            </a:lvl3pPr>
            <a:lvl4pPr marL="1371600" indent="0">
              <a:buClr>
                <a:srgbClr val="FF8B00"/>
              </a:buClr>
              <a:buFontTx/>
              <a:buNone/>
              <a:defRPr sz="1600" baseline="0">
                <a:latin typeface="Helvetica Condensed" pitchFamily="2" charset="0"/>
              </a:defRPr>
            </a:lvl4pPr>
            <a:lvl5pPr marL="2057400" indent="-228600">
              <a:buClr>
                <a:srgbClr val="EC9F00"/>
              </a:buClr>
              <a:buFont typeface="Wingdings" pitchFamily="2" charset="2"/>
              <a:buChar char="§"/>
              <a:defRPr sz="1800" baseline="0">
                <a:latin typeface="Helvetica Condensed" pitchFamily="2" charset="0"/>
              </a:defRPr>
            </a:lvl5pPr>
          </a:lstStyle>
          <a:p>
            <a:pPr lvl="0"/>
            <a:r>
              <a:rPr lang="de-DE" dirty="0" smtClean="0"/>
              <a:t>Text bearbeiten (Arial / 12pt)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1080000" y="1440000"/>
            <a:ext cx="7740000" cy="2160000"/>
          </a:xfrm>
          <a:prstGeom prst="rect">
            <a:avLst/>
          </a:prstGeom>
        </p:spPr>
        <p:txBody>
          <a:bodyPr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B00"/>
              </a:buClr>
              <a:buSzTx/>
              <a:buFont typeface="Wingdings" pitchFamily="2" charset="2"/>
              <a:buChar char="§"/>
              <a:tabLst/>
              <a:defRPr sz="1600" baseline="0">
                <a:latin typeface="Arial" pitchFamily="34" charset="0"/>
                <a:cs typeface="Arial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2pPr>
            <a:lvl3pPr marL="914400" indent="0">
              <a:buClr>
                <a:srgbClr val="FF8B00"/>
              </a:buClr>
              <a:buFontTx/>
              <a:buNone/>
              <a:defRPr sz="2000" baseline="0">
                <a:latin typeface="Helvetica Condensed" pitchFamily="2" charset="0"/>
              </a:defRPr>
            </a:lvl3pPr>
            <a:lvl4pPr marL="1371600" indent="0">
              <a:buClr>
                <a:srgbClr val="FF8B00"/>
              </a:buClr>
              <a:buFontTx/>
              <a:buNone/>
              <a:defRPr sz="1600" baseline="0">
                <a:latin typeface="Helvetica Condensed" pitchFamily="2" charset="0"/>
              </a:defRPr>
            </a:lvl4pPr>
            <a:lvl5pPr marL="2057400" indent="-228600">
              <a:buClr>
                <a:srgbClr val="EC9F00"/>
              </a:buClr>
              <a:buFont typeface="Wingdings" pitchFamily="2" charset="2"/>
              <a:buChar char="§"/>
              <a:defRPr sz="1800" baseline="0">
                <a:latin typeface="Helvetica Condensed" pitchFamily="2" charset="0"/>
              </a:defRPr>
            </a:lvl5pPr>
          </a:lstStyle>
          <a:p>
            <a:pPr lvl="0"/>
            <a:r>
              <a:rPr lang="de-DE" dirty="0" smtClean="0"/>
              <a:t>Text bearbeiten (Arial / 12 oder 16pt)</a:t>
            </a:r>
          </a:p>
          <a:p>
            <a:pPr lvl="1"/>
            <a:r>
              <a:rPr lang="de-DE" dirty="0" smtClean="0"/>
              <a:t>Zweite Ebene (Arial / 12pt)</a:t>
            </a:r>
          </a:p>
        </p:txBody>
      </p:sp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80000" y="1440000"/>
            <a:ext cx="3780000" cy="270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>
                <a:srgbClr val="FF8B00"/>
              </a:buClr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36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FF8B00"/>
              </a:buClr>
              <a:buFont typeface="Wingdings" pitchFamily="2" charset="2"/>
              <a:buChar char="§"/>
              <a:defRPr sz="2000" baseline="0">
                <a:latin typeface="Helvetica Condensed" pitchFamily="2" charset="0"/>
              </a:defRPr>
            </a:lvl3pPr>
            <a:lvl4pPr marL="1600200" indent="-228600">
              <a:buClr>
                <a:srgbClr val="FF8B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4pPr>
            <a:lvl5pPr marL="2057400" indent="-228600">
              <a:buClr>
                <a:srgbClr val="EC9F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bearbeiten (Arial / 12 oder 16pt)</a:t>
            </a:r>
          </a:p>
          <a:p>
            <a:pPr lvl="1"/>
            <a:r>
              <a:rPr lang="de-DE" dirty="0" smtClean="0"/>
              <a:t>Zweite Ebene (Arial / 12pt)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40000" y="1440000"/>
            <a:ext cx="3780000" cy="270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>
                <a:srgbClr val="FF8B00"/>
              </a:buClr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36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2pPr>
            <a:lvl3pPr marL="1257300" indent="-342900">
              <a:buClr>
                <a:srgbClr val="FF8B00"/>
              </a:buClr>
              <a:buFont typeface="Wingdings" pitchFamily="2" charset="2"/>
              <a:buChar char="§"/>
              <a:defRPr sz="2000" baseline="0">
                <a:latin typeface="Helvetica Condensed" pitchFamily="2" charset="0"/>
              </a:defRPr>
            </a:lvl3pPr>
            <a:lvl4pPr marL="1612900" indent="-241300">
              <a:buClr>
                <a:srgbClr val="FF8B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4pPr>
            <a:lvl5pPr marL="2063750" indent="-234950">
              <a:buClr>
                <a:srgbClr val="EC9F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bearbeiten (Arial / 12 oder 16pt)</a:t>
            </a:r>
          </a:p>
          <a:p>
            <a:pPr lvl="1"/>
            <a:r>
              <a:rPr lang="de-DE" dirty="0" smtClean="0"/>
              <a:t>Zweite Ebene (Arial / 12pt)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7740000" cy="540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9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2 Textfelder (Vergle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80000" y="1440000"/>
            <a:ext cx="3780000" cy="360000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Text bearbeiten (Arial / 12 oder 16pt)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80000" y="1890000"/>
            <a:ext cx="3780000" cy="2250000"/>
          </a:xfrm>
          <a:prstGeom prst="rect">
            <a:avLst/>
          </a:prstGeom>
        </p:spPr>
        <p:txBody>
          <a:bodyPr wrap="square"/>
          <a:lstStyle>
            <a:lvl1pPr marL="18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1pPr>
            <a:lvl2pPr marL="36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FF8B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3pPr>
            <a:lvl4pPr marL="1600200" indent="-228600">
              <a:buClr>
                <a:srgbClr val="EC9F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4pPr>
            <a:lvl5pPr marL="2057400" indent="-228600">
              <a:buClr>
                <a:srgbClr val="EC9F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 bearbeiten (Arial / 12pt)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40000" y="1440000"/>
            <a:ext cx="3780000" cy="360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bearbeiten (Arial / 12 oder 16pt)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040000" y="1890000"/>
            <a:ext cx="3780000" cy="2250000"/>
          </a:xfrm>
          <a:prstGeom prst="rect">
            <a:avLst/>
          </a:prstGeom>
        </p:spPr>
        <p:txBody>
          <a:bodyPr/>
          <a:lstStyle>
            <a:lvl1pPr marL="18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600" baseline="0">
                <a:latin typeface="Arial" pitchFamily="34" charset="0"/>
                <a:cs typeface="Arial" pitchFamily="34" charset="0"/>
              </a:defRPr>
            </a:lvl1pPr>
            <a:lvl2pPr marL="18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  <a:defRPr sz="1200" baseline="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FF8B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3pPr>
            <a:lvl4pPr marL="1600200" indent="-228600">
              <a:buClr>
                <a:srgbClr val="EC9F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4pPr>
            <a:lvl5pPr marL="2057400" indent="-228600">
              <a:buClr>
                <a:srgbClr val="EC9F00"/>
              </a:buClr>
              <a:buFont typeface="Wingdings" pitchFamily="2" charset="2"/>
              <a:buChar char="§"/>
              <a:defRPr sz="1600" baseline="0">
                <a:latin typeface="Helvetica Condensed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de-DE" dirty="0" smtClean="0"/>
              <a:t>Text bearbeiten (Arial / 12pt)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5940000" cy="540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  <p:sp>
        <p:nvSpPr>
          <p:cNvPr id="11" name="Line 3"/>
          <p:cNvSpPr>
            <a:spLocks noChangeShapeType="1"/>
          </p:cNvSpPr>
          <p:nvPr userDrawn="1"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5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elfolie Maschinen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1085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, Bild +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1080000" y="1440000"/>
            <a:ext cx="7740000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3780000"/>
            <a:ext cx="774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12pt)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5940000" cy="540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7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6025" y="541735"/>
            <a:ext cx="7893050" cy="84296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0" y="1257300"/>
            <a:ext cx="7423150" cy="24765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00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34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chlussfolie Maschinen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3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elfolie Archite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30236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chlussfolie Archite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Titelfolie 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070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80000" y="2610000"/>
            <a:ext cx="7560000" cy="30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bearbeiten (Arial / 16pt)</a:t>
            </a:r>
          </a:p>
        </p:txBody>
      </p:sp>
    </p:spTree>
    <p:extLst>
      <p:ext uri="{BB962C8B-B14F-4D97-AF65-F5344CB8AC3E}">
        <p14:creationId xmlns:p14="http://schemas.microsoft.com/office/powerpoint/2010/main" val="23451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chlussfolie Infra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080000" y="2268000"/>
            <a:ext cx="7560000" cy="54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28pt)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9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+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80000" y="360000"/>
            <a:ext cx="5940000" cy="540000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Text bearbeiten (Arial / 32pt)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1080000" y="1440001"/>
            <a:ext cx="7740000" cy="2790000"/>
          </a:xfrm>
          <a:prstGeom prst="rect">
            <a:avLst/>
          </a:prstGeom>
        </p:spPr>
        <p:txBody>
          <a:bodyPr lIns="91433" tIns="45717" rIns="91433" bIns="45717">
            <a:normAutofit/>
          </a:bodyPr>
          <a:lstStyle>
            <a:lvl1pPr marL="0" marR="0" indent="0" algn="l" defTabSz="91432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B00"/>
              </a:buClr>
              <a:buSzTx/>
              <a:buFontTx/>
              <a:buNone/>
              <a:tabLst/>
              <a:defRPr sz="2000" baseline="0">
                <a:latin typeface="Arial" pitchFamily="34" charset="0"/>
                <a:cs typeface="Arial" pitchFamily="34" charset="0"/>
              </a:defRPr>
            </a:lvl1pPr>
            <a:lvl2pPr marL="457164" indent="0">
              <a:buClr>
                <a:srgbClr val="FF8B00"/>
              </a:buClr>
              <a:buFontTx/>
              <a:buNone/>
              <a:defRPr sz="2400" baseline="0">
                <a:latin typeface="Helvetica Condensed" pitchFamily="2" charset="0"/>
              </a:defRPr>
            </a:lvl2pPr>
            <a:lvl3pPr marL="914328" indent="0">
              <a:buClr>
                <a:srgbClr val="FF8B00"/>
              </a:buClr>
              <a:buFontTx/>
              <a:buNone/>
              <a:defRPr sz="2000" baseline="0">
                <a:latin typeface="Helvetica Condensed" pitchFamily="2" charset="0"/>
              </a:defRPr>
            </a:lvl3pPr>
            <a:lvl4pPr marL="1371492" indent="0">
              <a:buClr>
                <a:srgbClr val="FF8B00"/>
              </a:buClr>
              <a:buFontTx/>
              <a:buNone/>
              <a:defRPr sz="1600" baseline="0">
                <a:latin typeface="Helvetica Condensed" pitchFamily="2" charset="0"/>
              </a:defRPr>
            </a:lvl4pPr>
            <a:lvl5pPr marL="2057238" indent="-228582">
              <a:buClr>
                <a:srgbClr val="EC9F00"/>
              </a:buClr>
              <a:buFont typeface="Wingdings" pitchFamily="2" charset="2"/>
              <a:buChar char="§"/>
              <a:defRPr sz="1800" baseline="0">
                <a:latin typeface="Helvetica Condensed" pitchFamily="2" charset="0"/>
              </a:defRPr>
            </a:lvl5pPr>
          </a:lstStyle>
          <a:p>
            <a:pPr lvl="0"/>
            <a:r>
              <a:rPr lang="de-DE" dirty="0" smtClean="0"/>
              <a:t>Text bearbeiten (Arial / 20pt)</a:t>
            </a:r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152001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00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131284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3620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06615" y="4919880"/>
            <a:ext cx="2070230" cy="21543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l"/>
            <a:r>
              <a:rPr lang="de-DE" sz="800" dirty="0" smtClean="0"/>
              <a:t>StadtCAD </a:t>
            </a:r>
            <a:r>
              <a:rPr lang="de-DE" sz="800" smtClean="0"/>
              <a:t>Anwendertagung 2018</a:t>
            </a:r>
            <a:endParaRPr lang="en-US" sz="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91" r:id="rId3"/>
    <p:sldLayoutId id="2147483658" r:id="rId4"/>
    <p:sldLayoutId id="2147483650" r:id="rId5"/>
    <p:sldLayoutId id="2147483652" r:id="rId6"/>
    <p:sldLayoutId id="2147483653" r:id="rId7"/>
    <p:sldLayoutId id="2147483657" r:id="rId8"/>
    <p:sldLayoutId id="2147483689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tabLst/>
        <a:defRPr sz="3600" b="1" i="0" kern="1200" baseline="0">
          <a:solidFill>
            <a:schemeClr val="tx1"/>
          </a:solidFill>
          <a:latin typeface="Helvetica Condense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16147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40438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3620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0" r:id="rId2"/>
    <p:sldLayoutId id="214748369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165520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3620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3620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3620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 rot="16200000">
            <a:off x="-396106" y="3912961"/>
            <a:ext cx="1008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500" u="non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2013  Mensch und Maschine</a:t>
            </a:r>
          </a:p>
        </p:txBody>
      </p:sp>
    </p:spTree>
    <p:extLst>
      <p:ext uri="{BB962C8B-B14F-4D97-AF65-F5344CB8AC3E}">
        <p14:creationId xmlns:p14="http://schemas.microsoft.com/office/powerpoint/2010/main" val="36205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sserver/wf_rohdenhaus?REQUEST=GetCapabilities&amp;SERVICE=WFS&amp;VERSION=1.3.0" TargetMode="External"/><Relationship Id="rId2" Type="http://schemas.openxmlformats.org/officeDocument/2006/relationships/hyperlink" Target="http://gisserver/wf_rohdenhaus?REQUEST=GetCapabilities&amp;SERVICE=WMS&amp;VERSION=1.3.0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isserver/wf_rohdenhaus?REQUEST=GetMap&amp;SERVICE=WMS&amp;VERSION=1.1.1&amp;LAYERS=BP01_Art_der_baulichen_Nutzung,BP06_Strassenverkehrsflaechen,BP09_Gruenflaechen,BP03_Bauweise_Baulinien_Baugrenzen,BP15_Sonstige_Planzeichen,BP13_Natur_und_Landschaft&amp;STYLES=&amp;FORMAT=image/png&amp;BGCOLOR=0xFFFFFF&amp;TRANSPARENT=TRUE&amp;SRS=EPSG:25832&amp;BBOX=361295,5685479,361341,5685508&amp;WIDTH=1121&amp;HEIGHT=713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isserver/wf_rohdenhaus?REQUEST=GetFeatureInfo&amp;SERVICE=WMS&amp;VERSION=1.1.1&amp;LAYERS=BPlan_Rohdenhaus&amp;STYLES=&amp;FORMAT=image/png&amp;BGCOLOR=0xFFFFFF&amp;TRANSPARENT=TRUE&amp;SRS=EPSG:25832&amp;BBOX=361295.782468443,5685479.51697055,361341.062692847,5685508.31697055&amp;WIDTH=1121&amp;HEIGHT=713&amp;INFO_FORMAT=text/plain&amp;QUERY_LAYERS=BP_BaugebietsTeilFlaeche&amp;X=500&amp;Y=35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gisserver/wf_rohdenhaus?REQUEST=GetFeatureInfo&amp;SERVICE=WMS&amp;VERSION=1.1.1&amp;LAYERS=BPlan_Rohdenhaus&amp;STYLES=&amp;FORMAT=image/png&amp;BGCOLOR=0xFFFFFF&amp;TRANSPARENT=TRUE&amp;SRS=EPSG:25832&amp;BBOX=361295.782468443,5685479.51697055,361341.062692847,5685508.31697055&amp;WIDTH=1121&amp;HEIGHT=713&amp;INFO_FORMAT=text/html&amp;QUERY_LAYERS=BP_BaugebietsTeilFlaeche&amp;X=500&amp;Y=35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isserver/wf_rohdenhaus?SERVICE=WFS&amp;VERSION=1.0.0&amp;REQUEST=GetFeature&amp;TYPENAME=BP_BaugebietsTeilFlaeche&amp;SRSNAME=EPSG:25832&amp;OUTPUTFORMAT=gml3" TargetMode="Externa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isserver/wf_rohdenhaus?SERVICE=WFS&amp;VERSION=1.0.0&amp;REQUEST=GetFeature&amp;TYPENAME=BP_BaugebietsTeilFlaeche&amp;SRSNAME=EPSG:25832&amp;OUTPUTFORMAT=geojson" TargetMode="Externa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.monheim.de/mapbender/application/geoportal" TargetMode="External"/><Relationship Id="rId2" Type="http://schemas.openxmlformats.org/officeDocument/2006/relationships/hyperlink" Target="http://localhost/mapbender/app_dev.php/user/login" TargetMode="Externa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planungwiki.de/" TargetMode="External"/><Relationship Id="rId7" Type="http://schemas.openxmlformats.org/officeDocument/2006/relationships/hyperlink" Target="http://mapserver.org/de/ogc/wfs_server.html" TargetMode="External"/><Relationship Id="rId2" Type="http://schemas.openxmlformats.org/officeDocument/2006/relationships/hyperlink" Target="http://www.xplanung.de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iai.fzk.de/www-extern/index.php?id=1072" TargetMode="External"/><Relationship Id="rId5" Type="http://schemas.openxmlformats.org/officeDocument/2006/relationships/hyperlink" Target="http://xplan-gml-validator.brandenburg.de/xplan" TargetMode="External"/><Relationship Id="rId4" Type="http://schemas.openxmlformats.org/officeDocument/2006/relationships/hyperlink" Target="http://www.lbv.brandenburg.de/1019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isserver/wf_rohdenhaus?REQUEST=GetMap&amp;SERVICE=WMS&amp;VERSION=1.3.0&amp;LAYERS=BP01_Art_der_baulichen_Nutzung,BP06_Strassenverkehrsflaechen,BP09_Gruenflaechen,BP03_Bauweise_Baulinien_Baugrenzen,BP15_Sonstige_Planzeichen,BP13_Natur_und_Landschaft&amp;STYLES=&amp;FORMAT=application/openlayers&amp;BGCOLOR=0xFFFFFF&amp;TRANSPARENT=TRUE&amp;CRS=EPSG:25832&amp;BBOX=361266.264375877,5685427.5315568,361392.042776999,5685507.5315568&amp;WIDTH=1121&amp;HEIGHT=713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pserver.org/de" TargetMode="External"/><Relationship Id="rId2" Type="http://schemas.openxmlformats.org/officeDocument/2006/relationships/hyperlink" Target="http://mapserver.org/" TargetMode="Externa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isserver/wf_rohdenhaus?REQUEST=GetFeatureInfo&amp;SERVICE=WMS&amp;VERSION=1.1.1&amp;LAYERS=BPlan_Rohdenhaus&amp;STYLES=&amp;FORMAT=image/png&amp;BGCOLOR=0xFFFFFF&amp;TRANSPARENT=TRUE&amp;SRS=EPSG:25832&amp;BBOX=361295.782468443,5685479.51697055,361341.062692847,5685508.31697055&amp;WIDTH=1121&amp;HEIGHT=713&amp;INFO_FORMAT=text/plain&amp;QUERY_LAYERS=BP_BaugebietsTeilFlaeche&amp;X=500&amp;Y=350" TargetMode="External"/><Relationship Id="rId3" Type="http://schemas.openxmlformats.org/officeDocument/2006/relationships/hyperlink" Target="file:///C:\Program%20Files%20(x86)\Notepad++\notepad++.exe%20%22D:\Daten\Kunden\WF\BP_Rohdenhaus.map%22" TargetMode="External"/><Relationship Id="rId7" Type="http://schemas.openxmlformats.org/officeDocument/2006/relationships/hyperlink" Target="http://gisserver/wf_rohdenhaus?REQUEST=GetMap&amp;SERVICE=WMS&amp;VERSION=1.1.1&amp;LAYERS=BP01_Art_der_baulichen_Nutzung,BP06_Strassenverkehrsflaechen,BP09_Gruenflaechen,BP03_Bauweise_Baulinien_Baugrenzen,BP15_Sonstige_Planzeichen,BP13_Natur_und_Landschaft&amp;STYLES=&amp;FORMAT=image/png&amp;BGCOLOR=0xFFFFFF&amp;TRANSPARENT=TRUE&amp;SRS=EPSG:25832&amp;BBOX=361295.782468443,5685479.51697055,361341.062692847,5685508.31697055&amp;WIDTH=1121&amp;HEIGHT=7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gisserver/wf_rohdenhaus?REQUEST=GetCapabilities&amp;SERVICE=WMS&amp;VERSION=1.3.0" TargetMode="External"/><Relationship Id="rId11" Type="http://schemas.openxmlformats.org/officeDocument/2006/relationships/image" Target="../media/image19.png"/><Relationship Id="rId5" Type="http://schemas.openxmlformats.org/officeDocument/2006/relationships/hyperlink" Target="%22C:/Program%20Files%20(x86)/MapManager/MapManager.exe%22" TargetMode="External"/><Relationship Id="rId10" Type="http://schemas.openxmlformats.org/officeDocument/2006/relationships/hyperlink" Target="http://gisserver/wf_rohdenhaus?REQUEST=GetMap&amp;SERVICE=WMS&amp;VERSION=1.3.0&amp;LAYERS=BP01_Art_der_baulichen_Nutzung,BP06_Strassenverkehrsflaechen,BP09_Gruenflaechen,BP03_Bauweise_Baulinien_Baugrenzen,BP15_Sonstige_Planzeichen,BP13_Natur_und_Landschaft&amp;STYLES=&amp;FORMAT=application/openlayers&amp;BGCOLOR=0xFFFFFF&amp;TRANSPARENT=TRUE&amp;CRS=EPSG:25832&amp;BBOX=361266.264375877,5685427.5315568,361392.042776999,5685507.5315568&amp;WIDTH=1121&amp;HEIGHT=713" TargetMode="External"/><Relationship Id="rId4" Type="http://schemas.openxmlformats.org/officeDocument/2006/relationships/hyperlink" Target="%22C:/Program%20Files%20(x86)/The%20Carbon%20Project/Gaia%203/Gaia.exe%22" TargetMode="External"/><Relationship Id="rId9" Type="http://schemas.openxmlformats.org/officeDocument/2006/relationships/hyperlink" Target="http://gisserver/wf_rohdenhaus?SERVICE=WFS&amp;VERSION=1.0.0&amp;REQUEST=GetFeature&amp;TYPENAME=BP_BaugebietsTeilFlaeche&amp;SRSNAME=EPSG:25832&amp;OUTPUTFORMAT=gml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2070000"/>
            <a:ext cx="7992500" cy="540000"/>
          </a:xfrm>
        </p:spPr>
        <p:txBody>
          <a:bodyPr/>
          <a:lstStyle/>
          <a:p>
            <a:r>
              <a:rPr lang="de-DE"/>
              <a:t>XPlanung im Online-Geoinformationssystem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1080000" y="2610000"/>
            <a:ext cx="8064000" cy="306000"/>
          </a:xfrm>
        </p:spPr>
        <p:txBody>
          <a:bodyPr/>
          <a:lstStyle/>
          <a:p>
            <a:r>
              <a:rPr lang="de-DE"/>
              <a:t>Bauleitpläne im kommunalen GeoPortal basierend auf Mapbender </a:t>
            </a:r>
            <a:r>
              <a:rPr lang="de-DE" smtClean="0"/>
              <a:t>/ MapServer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4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MapServer als Kartenrenderer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http://</a:t>
            </a:r>
            <a:r>
              <a:rPr lang="de-DE" smtClean="0"/>
              <a:t>gisserver/wf_rohdenhaus?REQUEST=</a:t>
            </a:r>
            <a:r>
              <a:rPr lang="de-DE" b="1" smtClean="0">
                <a:solidFill>
                  <a:srgbClr val="FF8B00"/>
                </a:solidFill>
              </a:rPr>
              <a:t>GetCapabilities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&amp;SERVICE=WMS</a:t>
            </a:r>
            <a:br>
              <a:rPr lang="de-DE" smtClean="0"/>
            </a:br>
            <a:r>
              <a:rPr lang="de-DE" smtClean="0"/>
              <a:t>&amp;</a:t>
            </a:r>
            <a:r>
              <a:rPr lang="de-DE"/>
              <a:t>VERSION=1.3.0</a:t>
            </a:r>
          </a:p>
        </p:txBody>
      </p:sp>
      <p:sp>
        <p:nvSpPr>
          <p:cNvPr id="4" name="Rechteck 3">
            <a:hlinkClick r:id="rId2"/>
          </p:cNvPr>
          <p:cNvSpPr/>
          <p:nvPr/>
        </p:nvSpPr>
        <p:spPr>
          <a:xfrm>
            <a:off x="8280000" y="1620000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WMS</a:t>
            </a:r>
            <a:endParaRPr lang="de-DE" sz="10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hlinkClick r:id="rId3"/>
          </p:cNvPr>
          <p:cNvSpPr/>
          <p:nvPr/>
        </p:nvSpPr>
        <p:spPr>
          <a:xfrm>
            <a:off x="8280000" y="2031690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WFS</a:t>
            </a:r>
            <a:endParaRPr lang="de-DE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MapServer als Kartenrenderer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7740000" cy="3246985"/>
          </a:xfrm>
        </p:spPr>
        <p:txBody>
          <a:bodyPr>
            <a:normAutofit/>
          </a:bodyPr>
          <a:lstStyle/>
          <a:p>
            <a:r>
              <a:rPr lang="de-DE"/>
              <a:t>http://</a:t>
            </a:r>
            <a:r>
              <a:rPr lang="de-DE" smtClean="0"/>
              <a:t>gisserver/wf_rohdenhaus?REQUEST=</a:t>
            </a:r>
            <a:r>
              <a:rPr lang="de-DE" b="1" smtClean="0">
                <a:solidFill>
                  <a:srgbClr val="FF8B00"/>
                </a:solidFill>
              </a:rPr>
              <a:t>GetMap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&amp;SERVICE=WMS</a:t>
            </a:r>
            <a:br>
              <a:rPr lang="de-DE" smtClean="0"/>
            </a:br>
            <a:r>
              <a:rPr lang="de-DE" smtClean="0"/>
              <a:t>&amp;VERSION=1.1.1</a:t>
            </a:r>
            <a:br>
              <a:rPr lang="de-DE" smtClean="0"/>
            </a:br>
            <a:r>
              <a:rPr lang="de-DE" smtClean="0"/>
              <a:t>&amp;LAYERS=BPlan_Rohdenhaus</a:t>
            </a:r>
            <a:br>
              <a:rPr lang="de-DE" smtClean="0"/>
            </a:br>
            <a:r>
              <a:rPr lang="de-DE" smtClean="0"/>
              <a:t>&amp;STYLES=</a:t>
            </a:r>
            <a:br>
              <a:rPr lang="de-DE" smtClean="0"/>
            </a:br>
            <a:r>
              <a:rPr lang="de-DE" smtClean="0"/>
              <a:t>&amp;FORMAT=image/png</a:t>
            </a:r>
            <a:br>
              <a:rPr lang="de-DE" smtClean="0"/>
            </a:br>
            <a:r>
              <a:rPr lang="de-DE" smtClean="0"/>
              <a:t>&amp;BGCOLOR=0xFFFFFF</a:t>
            </a:r>
            <a:br>
              <a:rPr lang="de-DE" smtClean="0"/>
            </a:br>
            <a:r>
              <a:rPr lang="de-DE" smtClean="0"/>
              <a:t>&amp;TRANSPARENT=TRUE</a:t>
            </a:r>
            <a:br>
              <a:rPr lang="de-DE" smtClean="0"/>
            </a:br>
            <a:r>
              <a:rPr lang="de-DE" smtClean="0"/>
              <a:t>&amp;SRS=EPSG:25832</a:t>
            </a:r>
            <a:br>
              <a:rPr lang="de-DE" smtClean="0"/>
            </a:br>
            <a:r>
              <a:rPr lang="de-DE" smtClean="0"/>
              <a:t>&amp;BBOX=361295,5685479,361341,5685508</a:t>
            </a:r>
            <a:br>
              <a:rPr lang="de-DE" smtClean="0"/>
            </a:br>
            <a:r>
              <a:rPr lang="de-DE" smtClean="0"/>
              <a:t>&amp;WIDTH=1121</a:t>
            </a:r>
            <a:br>
              <a:rPr lang="de-DE" smtClean="0"/>
            </a:br>
            <a:r>
              <a:rPr lang="de-DE" smtClean="0"/>
              <a:t>&amp;</a:t>
            </a:r>
            <a:r>
              <a:rPr lang="de-DE"/>
              <a:t>HEIGHT=713</a:t>
            </a:r>
          </a:p>
        </p:txBody>
      </p:sp>
      <p:sp>
        <p:nvSpPr>
          <p:cNvPr id="4" name="Rechteck 3">
            <a:hlinkClick r:id="rId2"/>
          </p:cNvPr>
          <p:cNvSpPr/>
          <p:nvPr/>
        </p:nvSpPr>
        <p:spPr>
          <a:xfrm>
            <a:off x="8280000" y="1620000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WMS</a:t>
            </a:r>
            <a:endParaRPr lang="de-DE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MapServer als Kartenrenderer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999" y="1439999"/>
            <a:ext cx="7947495" cy="360702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000FF"/>
                </a:solidFill>
                <a:latin typeface="Courier New"/>
              </a:rPr>
              <a:t>LAYER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NAME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"BP_GruenFlaeche"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CONNECTIONTYPE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800000"/>
                </a:solidFill>
                <a:latin typeface="Courier New"/>
              </a:rPr>
              <a:t>OGR</a:t>
            </a:r>
            <a:br>
              <a:rPr lang="de-DE" smtClean="0">
                <a:solidFill>
                  <a:srgbClr val="800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CONNECTION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"BP_Rohdenhaus.gml"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DATA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BP_GruenFlaeche"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EXTENT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361250 5685400 361390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5685550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TYPE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800000"/>
                </a:solidFill>
                <a:latin typeface="Courier New"/>
              </a:rPr>
              <a:t>POLYGON</a:t>
            </a:r>
            <a:br>
              <a:rPr lang="de-DE" smtClean="0">
                <a:solidFill>
                  <a:srgbClr val="800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STATUS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800000"/>
                </a:solidFill>
                <a:latin typeface="Courier New"/>
              </a:rPr>
              <a:t>ON</a:t>
            </a:r>
            <a:br>
              <a:rPr lang="de-DE" smtClean="0">
                <a:solidFill>
                  <a:srgbClr val="800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ENCODING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UTF-8"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TEMPLATE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"BP_GruenFlaeche.html"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GROUP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BP09_Gruenflaechen"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SYMBOLSCALEDENOM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500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PROJECTION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init=epsg:25832"</a:t>
            </a:r>
          </a:p>
          <a:p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00FF"/>
                </a:solidFill>
                <a:latin typeface="Courier New"/>
              </a:rPr>
              <a:t>END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</a:p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642230" y="10772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mtClean="0"/>
              <a:t>Layerdefinition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6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MapServer als Kartenrenderer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999" y="1439999"/>
            <a:ext cx="7947495" cy="3607025"/>
          </a:xfrm>
        </p:spPr>
        <p:txBody>
          <a:bodyPr>
            <a:normAutofit fontScale="92500" lnSpcReduction="20000"/>
          </a:bodyPr>
          <a:lstStyle/>
          <a:p>
            <a:r>
              <a:rPr lang="de-DE" smtClean="0">
                <a:solidFill>
                  <a:srgbClr val="0000FF"/>
                </a:solidFill>
                <a:latin typeface="Courier New"/>
              </a:rPr>
              <a:t>METADATA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"wfs_title"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BP_GruenFlaeche"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"wfs_extent"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"361250 5685400 361390 5685550"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/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"wfs_srs"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EPSG:25832"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"wfs_geomtype"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Polygon"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"wms_name"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BP_GruenFlaeche"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"wms_title"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BP_GruenFlaeche"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FF8000"/>
                </a:solidFill>
                <a:latin typeface="Courier New"/>
              </a:rPr>
              <a:t> "</a:t>
            </a:r>
            <a:r>
              <a:rPr lang="de-DE">
                <a:solidFill>
                  <a:srgbClr val="FF8000"/>
                </a:solidFill>
                <a:latin typeface="Courier New"/>
              </a:rPr>
              <a:t>wms_group_title"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"09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Grünflächen"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"wms_srs"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"EPSG:25832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EPSG:4326"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"wms_format"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image/png"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wms_include_items"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"gml_id,...,zweckbestimmung,nutzungsform"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"gml_include_items"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"gml_id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,...,zweckbestimmung,nutzungsform"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"gml_featureid"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gml_id"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"gml_geometries"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position"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"gml_position_type"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polygon"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"gml_types"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auto"</a:t>
            </a:r>
          </a:p>
          <a:p>
            <a:r>
              <a:rPr lang="de-DE" smtClean="0">
                <a:solidFill>
                  <a:srgbClr val="0000FF"/>
                </a:solidFill>
                <a:latin typeface="Courier New"/>
              </a:rPr>
              <a:t>END</a:t>
            </a:r>
            <a:endParaRPr lang="de-DE">
              <a:solidFill>
                <a:srgbClr val="000000"/>
              </a:solidFill>
              <a:latin typeface="Courier New"/>
            </a:endParaRPr>
          </a:p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708020" y="1077293"/>
            <a:ext cx="409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mtClean="0"/>
              <a:t>WMS-/WFS-Definition des Layers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7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MapServer als Kartenrenderer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7740000" cy="3703500"/>
          </a:xfrm>
        </p:spPr>
        <p:txBody>
          <a:bodyPr>
            <a:normAutofit fontScale="92500" lnSpcReduction="20000"/>
          </a:bodyPr>
          <a:lstStyle/>
          <a:p>
            <a:r>
              <a:rPr lang="de-DE" smtClean="0">
                <a:solidFill>
                  <a:srgbClr val="0000FF"/>
                </a:solidFill>
                <a:latin typeface="Courier New"/>
              </a:rPr>
              <a:t>CLASS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NAME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"Private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Grünflächen"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EXPRESSION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0000"/>
                </a:solidFill>
                <a:latin typeface="Courier New"/>
              </a:rPr>
              <a:t>('[nutzungsform]' = '1000</a:t>
            </a:r>
            <a:r>
              <a:rPr lang="de-DE" smtClean="0">
                <a:solidFill>
                  <a:srgbClr val="FF0000"/>
                </a:solidFill>
                <a:latin typeface="Courier New"/>
              </a:rPr>
              <a:t>')</a:t>
            </a:r>
            <a:br>
              <a:rPr lang="de-DE" smtClean="0">
                <a:solidFill>
                  <a:srgbClr val="FF0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STYLE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COLOR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79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127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63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END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STYLE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OUTLINECOLOR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0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0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0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8080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WIDTH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1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END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LABEL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FF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00"/>
                </a:solidFill>
                <a:latin typeface="Courier New"/>
              </a:rPr>
              <a:t>TYPE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800000"/>
                </a:solidFill>
                <a:latin typeface="Courier New"/>
              </a:rPr>
              <a:t>TRUETYPE</a:t>
            </a:r>
            <a:br>
              <a:rPr lang="de-DE" smtClean="0">
                <a:solidFill>
                  <a:srgbClr val="800000"/>
                </a:solidFill>
                <a:latin typeface="Courier New"/>
              </a:rPr>
            </a:br>
            <a:r>
              <a:rPr lang="de-DE" smtClean="0">
                <a:solidFill>
                  <a:srgbClr val="800000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FONT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FF8000"/>
                </a:solidFill>
                <a:latin typeface="Courier New"/>
              </a:rPr>
              <a:t>"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arial-bold"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FF8000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COLOR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0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80"/>
                </a:solidFill>
                <a:latin typeface="Courier New"/>
              </a:rPr>
              <a:t>0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0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8080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TEXT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FF8000"/>
                </a:solidFill>
                <a:latin typeface="Courier New"/>
              </a:rPr>
              <a:t>'Privat'</a:t>
            </a:r>
            <a:br>
              <a:rPr lang="de-DE" smtClean="0">
                <a:solidFill>
                  <a:srgbClr val="FF8000"/>
                </a:solidFill>
                <a:latin typeface="Courier New"/>
              </a:rPr>
            </a:br>
            <a:r>
              <a:rPr lang="de-DE" smtClean="0">
                <a:solidFill>
                  <a:srgbClr val="FF8000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SIZE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8080"/>
                </a:solidFill>
                <a:latin typeface="Courier New"/>
              </a:rPr>
              <a:t>10</a:t>
            </a:r>
            <a:br>
              <a:rPr lang="de-DE" smtClean="0">
                <a:solidFill>
                  <a:srgbClr val="008080"/>
                </a:solidFill>
                <a:latin typeface="Courier New"/>
              </a:rPr>
            </a:br>
            <a:r>
              <a:rPr lang="de-DE" smtClean="0">
                <a:solidFill>
                  <a:srgbClr val="008080"/>
                </a:solidFill>
                <a:latin typeface="Courier New"/>
              </a:rPr>
              <a:t>  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>
                <a:solidFill>
                  <a:srgbClr val="008000"/>
                </a:solidFill>
                <a:latin typeface="Courier New"/>
              </a:rPr>
              <a:t>POSITION</a:t>
            </a:r>
            <a:r>
              <a:rPr lang="de-DE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800000"/>
                </a:solidFill>
                <a:latin typeface="Courier New"/>
              </a:rPr>
              <a:t>cc</a:t>
            </a:r>
            <a:br>
              <a:rPr lang="de-DE" smtClean="0">
                <a:solidFill>
                  <a:srgbClr val="800000"/>
                </a:solidFill>
                <a:latin typeface="Courier New"/>
              </a:rPr>
            </a:b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mtClean="0">
                <a:solidFill>
                  <a:srgbClr val="0000FF"/>
                </a:solidFill>
                <a:latin typeface="Courier New"/>
              </a:rPr>
              <a:t>END</a:t>
            </a:r>
            <a:br>
              <a:rPr lang="de-DE" smtClean="0">
                <a:solidFill>
                  <a:srgbClr val="0000FF"/>
                </a:solidFill>
                <a:latin typeface="Courier New"/>
              </a:rPr>
            </a:br>
            <a:r>
              <a:rPr lang="de-DE" smtClean="0">
                <a:solidFill>
                  <a:srgbClr val="0000FF"/>
                </a:solidFill>
                <a:latin typeface="Courier New"/>
              </a:rPr>
              <a:t>END</a:t>
            </a:r>
            <a:r>
              <a:rPr lang="de-DE" smtClean="0">
                <a:solidFill>
                  <a:srgbClr val="000000"/>
                </a:solidFill>
                <a:latin typeface="Courier New"/>
              </a:rPr>
              <a:t> </a:t>
            </a:r>
            <a:endParaRPr lang="de-DE">
              <a:solidFill>
                <a:srgbClr val="000000"/>
              </a:solidFill>
              <a:latin typeface="Courier New"/>
            </a:endParaRPr>
          </a:p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708020" y="1077293"/>
            <a:ext cx="409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mtClean="0"/>
              <a:t>Stilregel des Layers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9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Kartenrenderer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2 </a:t>
            </a:r>
            <a:r>
              <a:rPr lang="de-DE" smtClean="0"/>
              <a:t>mögliche Varianten der Bereitstellung der Kartenlayer</a:t>
            </a:r>
            <a:endParaRPr lang="de-DE" smtClean="0"/>
          </a:p>
          <a:p>
            <a:pPr marL="645750" lvl="1" indent="-285750">
              <a:buFont typeface="+mj-lt"/>
              <a:buAutoNum type="arabicPeriod"/>
            </a:pPr>
            <a:r>
              <a:rPr lang="de-DE" sz="1600" smtClean="0"/>
              <a:t>Rasterbild und einfache Grafik der Vektoren</a:t>
            </a:r>
          </a:p>
          <a:p>
            <a:pPr marL="645750" lvl="1" indent="-285750">
              <a:buFont typeface="+mj-lt"/>
              <a:buAutoNum type="arabicPeriod"/>
            </a:pPr>
            <a:r>
              <a:rPr lang="de-DE" sz="1600" smtClean="0"/>
              <a:t>Komplette Visualisierung</a:t>
            </a:r>
            <a:endParaRPr lang="de-DE" sz="16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9" y="1043348"/>
            <a:ext cx="6144680" cy="40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9" y="1043348"/>
            <a:ext cx="6144680" cy="40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Informationsdienst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MapServer als </a:t>
            </a:r>
            <a:r>
              <a:rPr lang="de-DE" smtClean="0"/>
              <a:t>Informationsdienst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9999" y="1440000"/>
            <a:ext cx="5157185" cy="3703500"/>
          </a:xfrm>
        </p:spPr>
        <p:txBody>
          <a:bodyPr>
            <a:normAutofit/>
          </a:bodyPr>
          <a:lstStyle/>
          <a:p>
            <a:r>
              <a:rPr lang="de-DE" sz="140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gisserver/wf_rohdenhaus?REQUEST=</a:t>
            </a:r>
            <a:r>
              <a:rPr lang="de-DE" sz="1400" b="1" smtClean="0">
                <a:solidFill>
                  <a:srgbClr val="FF8B00"/>
                </a:solidFill>
              </a:rPr>
              <a:t>GetFeatureInfo</a:t>
            </a: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&amp;SERVICE=WMS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&amp;VERSION=1.1.1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&amp;LAYERS=BPlan_Rohdenhaus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</a:t>
            </a:r>
            <a:r>
              <a:rPr lang="de-DE" sz="1400">
                <a:solidFill>
                  <a:schemeClr val="bg1">
                    <a:lumMod val="75000"/>
                  </a:schemeClr>
                </a:solidFill>
              </a:rPr>
              <a:t>STYLES</a:t>
            </a: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=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&amp;FORMAT=image/png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&amp;BGCOLOR=0xFFFFFF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&amp;TRANSPARENT=TRUE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&amp;SRS=EPSG:25832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&amp;BBOX=361295,5685479,361341,5685508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&amp;WIDTH=1121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smtClean="0">
                <a:solidFill>
                  <a:schemeClr val="bg1">
                    <a:lumMod val="75000"/>
                  </a:schemeClr>
                </a:solidFill>
              </a:rPr>
              <a:t>&amp;HEIGHT=713</a:t>
            </a:r>
            <a:br>
              <a:rPr lang="de-DE" sz="140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1400" b="1" smtClean="0">
                <a:solidFill>
                  <a:srgbClr val="C00000"/>
                </a:solidFill>
              </a:rPr>
              <a:t>&amp;INFO_FORMAT=text/plain</a:t>
            </a:r>
            <a:br>
              <a:rPr lang="de-DE" sz="1400" b="1" smtClean="0">
                <a:solidFill>
                  <a:srgbClr val="C00000"/>
                </a:solidFill>
              </a:rPr>
            </a:br>
            <a:r>
              <a:rPr lang="de-DE" sz="1400" b="1" smtClean="0">
                <a:solidFill>
                  <a:srgbClr val="C00000"/>
                </a:solidFill>
              </a:rPr>
              <a:t>&amp;QUERY_LAYERS=BP_BaugebietsTeilFlaeche</a:t>
            </a:r>
            <a:br>
              <a:rPr lang="de-DE" sz="1400" b="1" smtClean="0">
                <a:solidFill>
                  <a:srgbClr val="C00000"/>
                </a:solidFill>
              </a:rPr>
            </a:br>
            <a:r>
              <a:rPr lang="de-DE" sz="1400" b="1" smtClean="0">
                <a:solidFill>
                  <a:srgbClr val="C00000"/>
                </a:solidFill>
              </a:rPr>
              <a:t>&amp;X=200</a:t>
            </a:r>
            <a:br>
              <a:rPr lang="de-DE" sz="1400" b="1" smtClean="0">
                <a:solidFill>
                  <a:srgbClr val="C00000"/>
                </a:solidFill>
              </a:rPr>
            </a:br>
            <a:r>
              <a:rPr lang="de-DE" sz="1400" b="1" smtClean="0">
                <a:solidFill>
                  <a:srgbClr val="C00000"/>
                </a:solidFill>
              </a:rPr>
              <a:t>&amp;Y=200</a:t>
            </a:r>
            <a:endParaRPr lang="de-DE" sz="1400" b="1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1761660"/>
            <a:ext cx="3976915" cy="2371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hteck 4">
            <a:hlinkClick r:id="rId3"/>
          </p:cNvPr>
          <p:cNvSpPr/>
          <p:nvPr/>
        </p:nvSpPr>
        <p:spPr>
          <a:xfrm>
            <a:off x="8122481" y="1604140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TEXT</a:t>
            </a:r>
            <a:endParaRPr lang="de-DE" sz="1000" b="1">
              <a:solidFill>
                <a:schemeClr val="tx1"/>
              </a:solidFill>
            </a:endParaRPr>
          </a:p>
        </p:txBody>
      </p:sp>
      <p:sp>
        <p:nvSpPr>
          <p:cNvPr id="6" name="Rechteck 5">
            <a:hlinkClick r:id="rId4"/>
          </p:cNvPr>
          <p:cNvSpPr/>
          <p:nvPr/>
        </p:nvSpPr>
        <p:spPr>
          <a:xfrm>
            <a:off x="8478457" y="1604139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HTML</a:t>
            </a:r>
            <a:endParaRPr lang="de-DE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Informationsdienst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4707135" cy="2700000"/>
          </a:xfrm>
        </p:spPr>
        <p:txBody>
          <a:bodyPr/>
          <a:lstStyle/>
          <a:p>
            <a:r>
              <a:rPr lang="de-DE"/>
              <a:t>http://</a:t>
            </a:r>
            <a:r>
              <a:rPr lang="de-DE" smtClean="0"/>
              <a:t>gisserver/wf_rohdenhaus?SERVICE=WFS</a:t>
            </a:r>
            <a:br>
              <a:rPr lang="de-DE" smtClean="0"/>
            </a:br>
            <a:r>
              <a:rPr lang="de-DE" smtClean="0"/>
              <a:t>&amp;VERSION=1.0.0</a:t>
            </a:r>
            <a:br>
              <a:rPr lang="de-DE" smtClean="0"/>
            </a:br>
            <a:r>
              <a:rPr lang="de-DE" smtClean="0"/>
              <a:t>&amp;REQUEST=GetFeature</a:t>
            </a:r>
            <a:br>
              <a:rPr lang="de-DE" smtClean="0"/>
            </a:br>
            <a:r>
              <a:rPr lang="de-DE" smtClean="0"/>
              <a:t>&amp;TYPENAME=BP_BaugebietsTeilFlaeche</a:t>
            </a:r>
            <a:br>
              <a:rPr lang="de-DE" smtClean="0"/>
            </a:br>
            <a:r>
              <a:rPr lang="de-DE" smtClean="0"/>
              <a:t>&amp;SRSNAME=EPSG:25832</a:t>
            </a:r>
            <a:br>
              <a:rPr lang="de-DE" smtClean="0"/>
            </a:br>
            <a:r>
              <a:rPr lang="de-DE" smtClean="0"/>
              <a:t>&amp;OUTPUTFORMAT=</a:t>
            </a:r>
            <a:r>
              <a:rPr lang="de-DE" b="1" smtClean="0">
                <a:solidFill>
                  <a:srgbClr val="FF8B00"/>
                </a:solidFill>
              </a:rPr>
              <a:t>gml3</a:t>
            </a:r>
            <a:endParaRPr lang="de-DE" b="1">
              <a:solidFill>
                <a:srgbClr val="FF8B00"/>
              </a:solidFill>
            </a:endParaRPr>
          </a:p>
        </p:txBody>
      </p:sp>
      <p:sp>
        <p:nvSpPr>
          <p:cNvPr id="4" name="Rechteck 3">
            <a:hlinkClick r:id="rId2"/>
          </p:cNvPr>
          <p:cNvSpPr/>
          <p:nvPr/>
        </p:nvSpPr>
        <p:spPr>
          <a:xfrm>
            <a:off x="8280000" y="1620000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GML</a:t>
            </a:r>
            <a:endParaRPr lang="de-DE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Informationsdienst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4707135" cy="2700000"/>
          </a:xfrm>
        </p:spPr>
        <p:txBody>
          <a:bodyPr/>
          <a:lstStyle/>
          <a:p>
            <a:r>
              <a:rPr lang="de-DE"/>
              <a:t>http://</a:t>
            </a:r>
            <a:r>
              <a:rPr lang="de-DE" smtClean="0"/>
              <a:t>gisserver/wf_rohdenhaus?SERVICE=WFS</a:t>
            </a:r>
            <a:br>
              <a:rPr lang="de-DE" smtClean="0"/>
            </a:br>
            <a:r>
              <a:rPr lang="de-DE" smtClean="0"/>
              <a:t>&amp;VERSION=1.0.0</a:t>
            </a:r>
            <a:br>
              <a:rPr lang="de-DE" smtClean="0"/>
            </a:br>
            <a:r>
              <a:rPr lang="de-DE" smtClean="0"/>
              <a:t>&amp;REQUEST=GetFeature</a:t>
            </a:r>
            <a:br>
              <a:rPr lang="de-DE" smtClean="0"/>
            </a:br>
            <a:r>
              <a:rPr lang="de-DE" smtClean="0"/>
              <a:t>&amp;TYPENAME=BP_BaugebietsTeilFlaeche</a:t>
            </a:r>
            <a:br>
              <a:rPr lang="de-DE" smtClean="0"/>
            </a:br>
            <a:r>
              <a:rPr lang="de-DE" smtClean="0"/>
              <a:t>&amp;SRSNAME=EPSG:25832</a:t>
            </a:r>
            <a:br>
              <a:rPr lang="de-DE" smtClean="0"/>
            </a:br>
            <a:r>
              <a:rPr lang="de-DE" smtClean="0"/>
              <a:t>&amp;OUTPUTFORMAT=</a:t>
            </a:r>
            <a:r>
              <a:rPr lang="de-DE" b="1" smtClean="0">
                <a:solidFill>
                  <a:srgbClr val="FF8B00"/>
                </a:solidFill>
              </a:rPr>
              <a:t>geojson</a:t>
            </a:r>
            <a:endParaRPr lang="de-DE" b="1">
              <a:solidFill>
                <a:srgbClr val="FF8B00"/>
              </a:solidFill>
            </a:endParaRPr>
          </a:p>
        </p:txBody>
      </p:sp>
      <p:sp>
        <p:nvSpPr>
          <p:cNvPr id="4" name="Rechteck 3">
            <a:hlinkClick r:id="rId3"/>
          </p:cNvPr>
          <p:cNvSpPr/>
          <p:nvPr/>
        </p:nvSpPr>
        <p:spPr>
          <a:xfrm>
            <a:off x="8280000" y="1620000"/>
            <a:ext cx="315035" cy="315035"/>
          </a:xfrm>
          <a:prstGeom prst="rect">
            <a:avLst/>
          </a:prstGeom>
          <a:solidFill>
            <a:srgbClr val="9F9F9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000" b="1" smtClean="0">
                <a:solidFill>
                  <a:schemeClr val="tx1"/>
                </a:solidFill>
              </a:rPr>
              <a:t>JSON</a:t>
            </a:r>
            <a:endParaRPr lang="de-DE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8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>
                <a:latin typeface="Arial" pitchFamily="34" charset="0"/>
                <a:cs typeface="Arial" pitchFamily="34" charset="0"/>
              </a:rPr>
              <a:t>Ihr Ansprechpartner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Arial" pitchFamily="34" charset="0"/>
                <a:cs typeface="Arial" pitchFamily="34" charset="0"/>
              </a:rPr>
              <a:t>Fred Tomke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Applikationsingenieur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Dipl.-Ing. (FH) 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Landespflege</a:t>
            </a:r>
            <a:endParaRPr lang="de-DE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Mensch und Maschine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acadGraph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GmbH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Geografische Informationssysteme</a:t>
            </a: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Architektur </a:t>
            </a: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Facility Management</a:t>
            </a: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Tiefbau</a:t>
            </a:r>
          </a:p>
          <a:p>
            <a:pPr marL="358775" indent="-180000">
              <a:spcBef>
                <a:spcPts val="600"/>
              </a:spcBef>
              <a:buClr>
                <a:srgbClr val="FF8B00"/>
              </a:buClr>
              <a:buFont typeface="Wingdings" pitchFamily="2" charset="2"/>
              <a:buChar char="§"/>
            </a:pPr>
            <a:r>
              <a:rPr lang="de-DE" sz="1200" dirty="0">
                <a:latin typeface="Arial" pitchFamily="34" charset="0"/>
                <a:cs typeface="Arial" pitchFamily="34" charset="0"/>
              </a:rPr>
              <a:t>Datenbanktechnologien, Visualisierung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1152000" y="951570"/>
            <a:ext cx="7650000" cy="0"/>
          </a:xfrm>
          <a:prstGeom prst="line">
            <a:avLst/>
          </a:prstGeom>
          <a:noFill/>
          <a:ln w="57150">
            <a:solidFill>
              <a:srgbClr val="FF8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5877145" y="1085894"/>
            <a:ext cx="3026280" cy="2918759"/>
            <a:chOff x="5191125" y="1017528"/>
            <a:chExt cx="3827107" cy="411594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1125" y="1017528"/>
              <a:ext cx="3827107" cy="4115945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5191125" y="1131590"/>
              <a:ext cx="821035" cy="689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Picture 2" descr="\\192.168.178.24\Eigene\Familie\Fred\Fotos\_Anzüge\fred_au_ko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79" y="1411335"/>
            <a:ext cx="1132710" cy="1008112"/>
          </a:xfrm>
          <a:prstGeom prst="rect">
            <a:avLst/>
          </a:prstGeom>
          <a:noFill/>
          <a:ln w="25400">
            <a:solidFill>
              <a:srgbClr val="FE74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Mapbender als Geoportal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57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Mapbender als Geoportal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OSGeo-Projekt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Professionelle Web-Lösung zur Verwaltung von Kartenanwendungen und Geodiensten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>
                <a:hlinkClick r:id="rId2"/>
              </a:rPr>
              <a:t>Administrationsoberfläche</a:t>
            </a:r>
            <a:r>
              <a:rPr lang="de-DE"/>
              <a:t> zur Verwaltung unterschiedlicher </a:t>
            </a:r>
            <a:r>
              <a:rPr lang="de-DE" smtClean="0"/>
              <a:t>Kundenprojekte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Beispiel </a:t>
            </a:r>
            <a:r>
              <a:rPr lang="de-DE" smtClean="0">
                <a:hlinkClick r:id="rId3"/>
              </a:rPr>
              <a:t>GeoPortale</a:t>
            </a:r>
            <a:r>
              <a:rPr lang="de-DE" smtClean="0"/>
              <a:t>, z.B. von Monheim</a:t>
            </a:r>
            <a:r>
              <a:rPr lang="de-DE" smtClean="0"/>
              <a:t/>
            </a:r>
            <a:br>
              <a:rPr lang="de-DE" smtClean="0"/>
            </a:br>
            <a:r>
              <a:rPr lang="de-DE"/>
              <a:t/>
            </a:r>
            <a:br>
              <a:rPr lang="de-DE"/>
            </a:br>
            <a:endParaRPr lang="de-DE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129224"/>
            <a:ext cx="6840760" cy="49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7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1480"/>
            <a:ext cx="6795755" cy="49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Mehrwert von Auskunftsdiensten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Überlagerung verschiedener Themen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Abfragen von Sachinformationen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Gewinnen neuer Informationen durch Verschneidung von Geoobjekten verschiedener Quellen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1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Arbeitsablauf zur Veröffentlichung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56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Arbeitsablauf zur Veröffentlichung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39999"/>
            <a:ext cx="7740000" cy="297695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Aktualisierung der Referenzen und Verfahrensdaten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Erstellen einer MAP-Datei zur Bereitstellung und Visualisierung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Erstellen einer XML für den </a:t>
            </a:r>
            <a:r>
              <a:rPr lang="de-DE" smtClean="0"/>
              <a:t>Metadatenkatalog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mtClean="0"/>
              <a:t>Ist für manuelle Arbeit zu aufwändig =&gt; Tool aus dem Hause MuM acadGraph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0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Arbeitsablauf zur Veröffentlichung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7740000" cy="4566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XPlanGML einlesen und Vorlagen einstellen</a:t>
            </a:r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806665"/>
            <a:ext cx="5310590" cy="32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Arbeitsablauf zur Veröffentlichung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064000" cy="456675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Metadaten über den Plan und die Dienste einpflegen (Mapfile und Metadatenkatalog)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1" y="1806665"/>
            <a:ext cx="5310591" cy="32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Arbeitsablauf zur Veröffentlichung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064000" cy="45667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Anpassen der Pfade und Verfahrensvermerke in der XPlanGML-Datei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9" y="1806665"/>
            <a:ext cx="5310591" cy="32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7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Eine XPlanGML … und nun?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MapServer als Kartenrenderer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Arbeitsablauf zur </a:t>
            </a:r>
            <a:r>
              <a:rPr lang="de-DE" smtClean="0"/>
              <a:t>Veröffentlichung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04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Arbeitsablauf zur Veröffentlichung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8064000" cy="45667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Anpassen und Ergänzen von referenzierten Rasterbildern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9" y="1806665"/>
            <a:ext cx="5310590" cy="327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Bereitstellung in der DMZ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440000"/>
            <a:ext cx="3492000" cy="2700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mtClean="0"/>
              <a:t>Services, Daten und Konfiguration liegen in der DMZ</a:t>
            </a:r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5" y="481329"/>
            <a:ext cx="5356240" cy="41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Wir unterstützen Sie gern!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Consulting und Dienstleistung zum Aufbau von Geoportalen auf der Basis von MapServer und Mapbender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Training und Consulting zur Erstellung von XPlanGML und der Bereitstellung im Geoportal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Übernahme von Informationen von Bauleitplänen aus Fachschalen zur Bereitstellung im Geoportal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0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Weiterführende Informationen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000" y="1131590"/>
            <a:ext cx="7740000" cy="4011910"/>
          </a:xfrm>
        </p:spPr>
        <p:txBody>
          <a:bodyPr>
            <a:normAutofit/>
          </a:bodyPr>
          <a:lstStyle/>
          <a:p>
            <a:r>
              <a:rPr lang="de-DE" sz="1400" dirty="0" smtClean="0">
                <a:hlinkClick r:id="rId2"/>
              </a:rPr>
              <a:t>http://www.xplanung.de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Offizielle </a:t>
            </a:r>
            <a:r>
              <a:rPr lang="de-DE" sz="1400" dirty="0" err="1" smtClean="0"/>
              <a:t>XPlanung</a:t>
            </a:r>
            <a:r>
              <a:rPr lang="de-DE" sz="1400" dirty="0" smtClean="0"/>
              <a:t>-Homepage</a:t>
            </a:r>
          </a:p>
          <a:p>
            <a:r>
              <a:rPr lang="de-DE" sz="1400" dirty="0">
                <a:hlinkClick r:id="rId3"/>
              </a:rPr>
              <a:t>http://</a:t>
            </a:r>
            <a:r>
              <a:rPr lang="de-DE" sz="1400" dirty="0" smtClean="0">
                <a:hlinkClick r:id="rId3"/>
              </a:rPr>
              <a:t>www.xplanungwiki.de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smtClean="0"/>
              <a:t>Wiki über aktuelle und abgeschlossene Projekte und weiterführende Informationen</a:t>
            </a:r>
          </a:p>
          <a:p>
            <a:r>
              <a:rPr lang="de-DE" sz="1400" dirty="0">
                <a:hlinkClick r:id="rId4"/>
              </a:rPr>
              <a:t>http://</a:t>
            </a:r>
            <a:r>
              <a:rPr lang="de-DE" sz="1400" dirty="0" smtClean="0">
                <a:hlinkClick r:id="rId4"/>
              </a:rPr>
              <a:t>www.lbv.brandenburg.de/1019.htm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Pflichtenheft zur Erfassung</a:t>
            </a:r>
          </a:p>
          <a:p>
            <a:r>
              <a:rPr lang="de-DE" sz="1400" dirty="0">
                <a:hlinkClick r:id="rId5"/>
              </a:rPr>
              <a:t>http://</a:t>
            </a:r>
            <a:r>
              <a:rPr lang="de-DE" sz="1400" dirty="0" smtClean="0">
                <a:hlinkClick r:id="rId5"/>
              </a:rPr>
              <a:t>xplan-gml-validator.brandenburg.de/xplan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Validierung der </a:t>
            </a:r>
            <a:r>
              <a:rPr lang="de-DE" sz="1400" dirty="0" err="1" smtClean="0"/>
              <a:t>XPlanGML</a:t>
            </a:r>
            <a:r>
              <a:rPr lang="de-DE" sz="1400" dirty="0" smtClean="0"/>
              <a:t>-Dateien</a:t>
            </a:r>
          </a:p>
          <a:p>
            <a:r>
              <a:rPr lang="de-DE" sz="1400" dirty="0">
                <a:hlinkClick r:id="rId6"/>
              </a:rPr>
              <a:t>http://</a:t>
            </a:r>
            <a:r>
              <a:rPr lang="de-DE" sz="1400" dirty="0" smtClean="0">
                <a:hlinkClick r:id="rId6"/>
              </a:rPr>
              <a:t>www.iai.fzk.de/www-extern/index.php?id=1072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XPlanung-Toolbox</a:t>
            </a:r>
          </a:p>
          <a:p>
            <a:r>
              <a:rPr lang="de-DE" sz="1400" dirty="0">
                <a:hlinkClick r:id="rId7"/>
              </a:rPr>
              <a:t>http://</a:t>
            </a:r>
            <a:r>
              <a:rPr lang="de-DE" sz="1400" dirty="0" smtClean="0">
                <a:hlinkClick r:id="rId7"/>
              </a:rPr>
              <a:t>mapserver.org/de/ogc/wfs_server.html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err="1" smtClean="0"/>
              <a:t>MapServer</a:t>
            </a:r>
            <a:r>
              <a:rPr lang="de-DE" sz="1400" dirty="0" smtClean="0"/>
              <a:t>-Dokumentation </a:t>
            </a:r>
            <a:r>
              <a:rPr lang="de-DE" sz="1400" smtClean="0"/>
              <a:t>für WebFeatureServices</a:t>
            </a:r>
            <a:endParaRPr lang="de-DE" sz="1400" dirty="0" smtClean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4698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</a:t>
            </a:r>
            <a:r>
              <a:rPr lang="de-DE" dirty="0" smtClean="0"/>
              <a:t>Ihre Aufmerksamkeit</a:t>
            </a:r>
            <a:r>
              <a:rPr lang="de-DE" dirty="0"/>
              <a:t>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51620" y="3291830"/>
            <a:ext cx="4050450" cy="1323439"/>
          </a:xfrm>
          <a:prstGeom prst="rect">
            <a:avLst/>
          </a:prstGeom>
          <a:solidFill>
            <a:schemeClr val="bg1">
              <a:lumMod val="5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Fred </a:t>
            </a:r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Tomke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Dipl.-Ing. (FH) Landespflege</a:t>
            </a:r>
          </a:p>
          <a:p>
            <a:endParaRPr lang="de-DE" sz="16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fred.tomke@mum.de</a:t>
            </a:r>
          </a:p>
          <a:p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 (0) </a:t>
            </a:r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2863 9295136</a:t>
            </a:r>
          </a:p>
        </p:txBody>
      </p:sp>
    </p:spTree>
    <p:extLst>
      <p:ext uri="{BB962C8B-B14F-4D97-AF65-F5344CB8AC3E}">
        <p14:creationId xmlns:p14="http://schemas.microsoft.com/office/powerpoint/2010/main" val="346955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Eine XPlanGML … und nun?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6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Eine XPlanGML … und nun?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Kontrolle über den Validator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Darstellung über Desktop-Anwendungen</a:t>
            </a:r>
            <a:br>
              <a:rPr lang="de-DE" smtClean="0"/>
            </a:br>
            <a:r>
              <a:rPr lang="de-DE" smtClean="0"/>
              <a:t>(GML-Toolbox, QGIS)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Kontrolle der Lage und Inhalte</a:t>
            </a:r>
            <a:br>
              <a:rPr lang="de-DE" smtClean="0"/>
            </a:br>
            <a:r>
              <a:rPr lang="de-DE" smtClean="0"/>
              <a:t>(Lage, Geometrie und Semantik)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52" y="1536634"/>
            <a:ext cx="3334526" cy="301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98" y="141480"/>
            <a:ext cx="7012702" cy="493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Kartenrenderer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29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3440410" y="2935386"/>
            <a:ext cx="3282124" cy="1841609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Kartenrenderer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Plattformunabhängige Bereitstellung von Informationen aus Geodaten, ohne dass der Betrachter eine Desktop-GIS-Software benötigt = WebGIS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Anzeige einer dynamischen Karte über den </a:t>
            </a:r>
            <a:r>
              <a:rPr lang="de-DE" smtClean="0">
                <a:hlinkClick r:id="rId2"/>
              </a:rPr>
              <a:t>Web-Browser</a:t>
            </a:r>
            <a:endParaRPr lang="de-DE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WMS/WFS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Client-Server-Architektur</a:t>
            </a:r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6592017" y="2994605"/>
            <a:ext cx="1785102" cy="1450906"/>
            <a:chOff x="6592017" y="2679570"/>
            <a:chExt cx="1785102" cy="1450906"/>
          </a:xfrm>
        </p:grpSpPr>
        <p:pic>
          <p:nvPicPr>
            <p:cNvPr id="2054" name="Picture 6" descr="C:\Users\Fred Tomke\AppData\Local\Microsoft\Windows\Temporary Internet Files\Content.IE5\6K05BI8U\600px-Applications-database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361" y="2679570"/>
              <a:ext cx="495055" cy="49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Fred Tomke\AppData\Local\Microsoft\Windows\Temporary Internet Files\Content.IE5\6K05BI8U\600px-Applications-database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879" y="2822626"/>
              <a:ext cx="495055" cy="495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Parallelogramm 4"/>
            <p:cNvSpPr/>
            <p:nvPr/>
          </p:nvSpPr>
          <p:spPr>
            <a:xfrm>
              <a:off x="7477019" y="3833771"/>
              <a:ext cx="900100" cy="296705"/>
            </a:xfrm>
            <a:prstGeom prst="parallelogram">
              <a:avLst>
                <a:gd name="adj" fmla="val 87051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7464818" y="3685418"/>
              <a:ext cx="900100" cy="296705"/>
            </a:xfrm>
            <a:prstGeom prst="parallelogram">
              <a:avLst>
                <a:gd name="adj" fmla="val 87051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0"/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 nach links 10"/>
            <p:cNvSpPr/>
            <p:nvPr/>
          </p:nvSpPr>
          <p:spPr>
            <a:xfrm rot="1055424">
              <a:off x="6592017" y="3795368"/>
              <a:ext cx="845966" cy="720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Pfeil nach links 23"/>
            <p:cNvSpPr/>
            <p:nvPr/>
          </p:nvSpPr>
          <p:spPr>
            <a:xfrm rot="20614469">
              <a:off x="6614162" y="3188289"/>
              <a:ext cx="845966" cy="7206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421650" y="3426845"/>
            <a:ext cx="810090" cy="1272380"/>
            <a:chOff x="1421650" y="3111810"/>
            <a:chExt cx="810090" cy="1272380"/>
          </a:xfrm>
        </p:grpSpPr>
        <p:pic>
          <p:nvPicPr>
            <p:cNvPr id="2051" name="Picture 3" descr="C:\Users\Fred Tomke\AppData\Local\Microsoft\Windows\Temporary Internet Files\Content.IE5\6K05BI8U\1149px-Simple_Monitor_Icon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650" y="3111810"/>
              <a:ext cx="810090" cy="72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1538795" y="4107191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smtClean="0">
                  <a:latin typeface="Arial" panose="020B0604020202020204" pitchFamily="34" charset="0"/>
                  <a:cs typeface="Arial" panose="020B0604020202020204" pitchFamily="34" charset="0"/>
                </a:rPr>
                <a:t>Client</a:t>
              </a: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5652120" y="3267035"/>
            <a:ext cx="1041580" cy="1432190"/>
            <a:chOff x="5652120" y="2952000"/>
            <a:chExt cx="1041580" cy="1432190"/>
          </a:xfrm>
        </p:grpSpPr>
        <p:pic>
          <p:nvPicPr>
            <p:cNvPr id="12" name="Picture 7" descr="C:\Users\Fred Tomke\AppData\Local\Microsoft\Windows\Temporary Internet Files\Content.IE5\6K05BI8U\Gorilla-server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952000"/>
              <a:ext cx="1041580" cy="104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5704963" y="4107191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smtClean="0">
                  <a:latin typeface="Arial" panose="020B0604020202020204" pitchFamily="34" charset="0"/>
                  <a:cs typeface="Arial" panose="020B0604020202020204" pitchFamily="34" charset="0"/>
                </a:rPr>
                <a:t>MapServer</a:t>
              </a: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440410" y="3267035"/>
            <a:ext cx="1041580" cy="1432190"/>
            <a:chOff x="3440410" y="2952000"/>
            <a:chExt cx="1041580" cy="1432190"/>
          </a:xfrm>
        </p:grpSpPr>
        <p:pic>
          <p:nvPicPr>
            <p:cNvPr id="2055" name="Picture 7" descr="C:\Users\Fred Tomke\AppData\Local\Microsoft\Windows\Temporary Internet Files\Content.IE5\6K05BI8U\Gorilla-server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410" y="2952000"/>
              <a:ext cx="1041580" cy="104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feld 29"/>
            <p:cNvSpPr txBox="1"/>
            <p:nvPr/>
          </p:nvSpPr>
          <p:spPr>
            <a:xfrm>
              <a:off x="3486326" y="4107191"/>
              <a:ext cx="949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smtClean="0">
                  <a:latin typeface="Arial" panose="020B0604020202020204" pitchFamily="34" charset="0"/>
                  <a:cs typeface="Arial" panose="020B0604020202020204" pitchFamily="34" charset="0"/>
                </a:rPr>
                <a:t>WebServer</a:t>
              </a:r>
              <a:endParaRPr lang="de-D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186735" y="4208533"/>
            <a:ext cx="1305145" cy="298432"/>
            <a:chOff x="2186735" y="3893498"/>
            <a:chExt cx="1305145" cy="298432"/>
          </a:xfrm>
        </p:grpSpPr>
        <p:sp>
          <p:nvSpPr>
            <p:cNvPr id="6" name="Nach oben gekrümmter Pfeil 5"/>
            <p:cNvSpPr/>
            <p:nvPr/>
          </p:nvSpPr>
          <p:spPr>
            <a:xfrm>
              <a:off x="2186735" y="3921900"/>
              <a:ext cx="1305145" cy="27003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554613" y="3893498"/>
              <a:ext cx="5469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smtClean="0">
                  <a:latin typeface="Arial" panose="020B0604020202020204" pitchFamily="34" charset="0"/>
                  <a:cs typeface="Arial" panose="020B0604020202020204" pitchFamily="34" charset="0"/>
                </a:rPr>
                <a:t>Anfrage</a:t>
              </a:r>
              <a:endParaRPr lang="de-DE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371177" y="4208533"/>
            <a:ext cx="1305145" cy="298432"/>
            <a:chOff x="4371177" y="3893498"/>
            <a:chExt cx="1305145" cy="298432"/>
          </a:xfrm>
        </p:grpSpPr>
        <p:sp>
          <p:nvSpPr>
            <p:cNvPr id="19" name="Nach oben gekrümmter Pfeil 18"/>
            <p:cNvSpPr/>
            <p:nvPr/>
          </p:nvSpPr>
          <p:spPr>
            <a:xfrm>
              <a:off x="4371177" y="3921900"/>
              <a:ext cx="1305145" cy="27003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4739055" y="3893498"/>
              <a:ext cx="5469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smtClean="0">
                  <a:latin typeface="Arial" panose="020B0604020202020204" pitchFamily="34" charset="0"/>
                  <a:cs typeface="Arial" panose="020B0604020202020204" pitchFamily="34" charset="0"/>
                </a:rPr>
                <a:t>Anfrage</a:t>
              </a:r>
              <a:endParaRPr lang="de-DE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15376" y="3156815"/>
            <a:ext cx="1305145" cy="377752"/>
            <a:chOff x="2215376" y="2841780"/>
            <a:chExt cx="1305145" cy="377752"/>
          </a:xfrm>
        </p:grpSpPr>
        <p:sp>
          <p:nvSpPr>
            <p:cNvPr id="25" name="Nach oben gekrümmter Pfeil 24"/>
            <p:cNvSpPr/>
            <p:nvPr/>
          </p:nvSpPr>
          <p:spPr>
            <a:xfrm rot="10800000">
              <a:off x="2215376" y="2841780"/>
              <a:ext cx="1305145" cy="27003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554613" y="3004088"/>
              <a:ext cx="53412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smtClean="0">
                  <a:latin typeface="Arial" panose="020B0604020202020204" pitchFamily="34" charset="0"/>
                  <a:cs typeface="Arial" panose="020B0604020202020204" pitchFamily="34" charset="0"/>
                </a:rPr>
                <a:t>Antwort</a:t>
              </a:r>
              <a:endParaRPr lang="de-DE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399818" y="3156815"/>
            <a:ext cx="1305145" cy="377752"/>
            <a:chOff x="4399818" y="2841780"/>
            <a:chExt cx="1305145" cy="377752"/>
          </a:xfrm>
        </p:grpSpPr>
        <p:sp>
          <p:nvSpPr>
            <p:cNvPr id="26" name="Nach oben gekrümmter Pfeil 25"/>
            <p:cNvSpPr/>
            <p:nvPr/>
          </p:nvSpPr>
          <p:spPr>
            <a:xfrm rot="10800000">
              <a:off x="4399818" y="2841780"/>
              <a:ext cx="1305145" cy="27003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4739055" y="3004088"/>
              <a:ext cx="53412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smtClean="0">
                  <a:latin typeface="Arial" panose="020B0604020202020204" pitchFamily="34" charset="0"/>
                  <a:cs typeface="Arial" panose="020B0604020202020204" pitchFamily="34" charset="0"/>
                </a:rPr>
                <a:t>Antwort</a:t>
              </a:r>
              <a:endParaRPr lang="de-DE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Kartenrenderer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OSGeo-Projekt </a:t>
            </a:r>
            <a:r>
              <a:rPr lang="de-DE" smtClean="0">
                <a:hlinkClick r:id="rId2"/>
              </a:rPr>
              <a:t>http://mapserver.org</a:t>
            </a:r>
            <a:r>
              <a:rPr lang="de-DE" smtClean="0"/>
              <a:t> bzw. </a:t>
            </a:r>
            <a:r>
              <a:rPr lang="de-DE" smtClean="0">
                <a:hlinkClick r:id="rId3"/>
              </a:rPr>
              <a:t>http://mapserver.org/de</a:t>
            </a:r>
            <a:endParaRPr lang="de-DE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Einbindung in verschiedene publizierte Projekte</a:t>
            </a:r>
            <a:br>
              <a:rPr lang="de-DE" smtClean="0"/>
            </a:br>
            <a:r>
              <a:rPr lang="de-DE" smtClean="0"/>
              <a:t>GISInternals, MS4W,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Verwendet offene Bibliotheken, z.B. Proj.4, GDAL/OGR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/>
              <a:t>Projektion on-the-fly von Raster- und Vektordaten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Nutzt das cgi-Protokoll zur Kommunikation zwischen HTML und Programm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Unterstützt mehrere Plattformen (Windows, Linux, Apple), Apache, IIS, u.a.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/>
              <a:t>Weltweites Entwicklerteam, weltweite große Anwendergemeinde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0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MapServer als Kartenrenderer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/>
              <a:t>Steuerung über die </a:t>
            </a:r>
            <a:r>
              <a:rPr lang="de-DE">
                <a:hlinkClick r:id="rId3" action="ppaction://program"/>
              </a:rPr>
              <a:t>Projektdatei</a:t>
            </a:r>
            <a:r>
              <a:rPr lang="de-DE"/>
              <a:t/>
            </a:r>
            <a:br>
              <a:rPr lang="de-DE"/>
            </a:br>
            <a:r>
              <a:rPr lang="de-DE"/>
              <a:t>http://gisserver/cgi-bin/mapserv.exe?map=/</a:t>
            </a:r>
            <a:r>
              <a:rPr lang="de-DE" smtClean="0"/>
              <a:t>projects/</a:t>
            </a:r>
            <a:r>
              <a:rPr lang="de-DE"/>
              <a:t>BP_Rohdenhaus.map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Enthält Angaben zum Service, Projektion, Layern (Stile, Daten), Quellen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Wird bei jeder Anfrage neu von oben nach unten ausgelesen (</a:t>
            </a:r>
            <a:r>
              <a:rPr lang="de-DE" smtClean="0">
                <a:hlinkClick r:id="rId4" action="ppaction://program"/>
              </a:rPr>
              <a:t>Beispiel</a:t>
            </a:r>
            <a:r>
              <a:rPr lang="de-DE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Authoring-Werkzeuge: </a:t>
            </a:r>
            <a:r>
              <a:rPr lang="de-DE" smtClean="0">
                <a:hlinkClick r:id="rId5" action="ppaction://program"/>
              </a:rPr>
              <a:t>MapManager</a:t>
            </a:r>
            <a:r>
              <a:rPr lang="de-DE" smtClean="0"/>
              <a:t>, Notepad++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Erweiterbar durch MapScript und MapCache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/>
              <a:t>Clientseitige Abfrage mit </a:t>
            </a:r>
            <a:r>
              <a:rPr lang="de-DE" smtClean="0">
                <a:hlinkClick r:id="rId6"/>
              </a:rPr>
              <a:t>GetCapabilities</a:t>
            </a:r>
            <a:r>
              <a:rPr lang="de-DE" smtClean="0"/>
              <a:t>, </a:t>
            </a:r>
            <a:r>
              <a:rPr lang="de-DE" smtClean="0">
                <a:hlinkClick r:id="rId7"/>
              </a:rPr>
              <a:t>GetMap</a:t>
            </a:r>
            <a:r>
              <a:rPr lang="de-DE" smtClean="0"/>
              <a:t>, </a:t>
            </a:r>
            <a:r>
              <a:rPr lang="de-DE" smtClean="0">
                <a:hlinkClick r:id="rId8"/>
              </a:rPr>
              <a:t>GetFeatureInfo</a:t>
            </a:r>
            <a:r>
              <a:rPr lang="de-DE" smtClean="0"/>
              <a:t>, </a:t>
            </a:r>
            <a:r>
              <a:rPr lang="de-DE" smtClean="0">
                <a:hlinkClick r:id="rId9"/>
              </a:rPr>
              <a:t>GetFeature</a:t>
            </a:r>
            <a:endParaRPr lang="de-DE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mtClean="0">
                <a:hlinkClick r:id="rId10"/>
              </a:rPr>
              <a:t>Einfache eigene Darstellung</a:t>
            </a:r>
            <a:endParaRPr lang="de-DE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012870"/>
            <a:ext cx="6255695" cy="397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7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01 Motiv MuM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09 Motiv CAD allgem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Inhalt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 Motiv Maschinenba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3 Motiv Architektu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4 Motiv Infrastruktu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04 Motiv Bauleitplanun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05 Motiv Elektrotechni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06 Motiv Anlagenba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07 Motiv Industrie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08 Motiv Datenmanagemen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Benutzerdefiniert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Benutzerdefiniert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Sortierdatum xmlns="867c1321-7b53-4a41-9772-a3717cf65c2a">2013-05-22T22:00:00+00:00</Sortierdatum>
    <Benutzer xmlns="867c1321-7b53-4a41-9772-a3717cf65c2a" xsi:nil="true"/>
    <Benutzergruppen xmlns="867c1321-7b53-4a41-9772-a3717cf65c2a">intranet;intranetindividuals</Benutzergruppe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5766143EDDE540AB6F80D0879ABF04" ma:contentTypeVersion="3" ma:contentTypeDescription="Ein neues Dokument erstellen." ma:contentTypeScope="" ma:versionID="74ec5c5c52766b845e8aa0ba45d564fe">
  <xsd:schema xmlns:xsd="http://www.w3.org/2001/XMLSchema" xmlns:p="http://schemas.microsoft.com/office/2006/metadata/properties" xmlns:ns2="867c1321-7b53-4a41-9772-a3717cf65c2a" targetNamespace="http://schemas.microsoft.com/office/2006/metadata/properties" ma:root="true" ma:fieldsID="d6940ce80ceb0736d1bf688cdc290daa" ns2:_="">
    <xsd:import namespace="867c1321-7b53-4a41-9772-a3717cf65c2a"/>
    <xsd:element name="properties">
      <xsd:complexType>
        <xsd:sequence>
          <xsd:element name="documentManagement">
            <xsd:complexType>
              <xsd:all>
                <xsd:element ref="ns2:Sortierdatum"/>
                <xsd:element ref="ns2:Benutzer" minOccurs="0"/>
                <xsd:element ref="ns2:Benutzergruppe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67c1321-7b53-4a41-9772-a3717cf65c2a" elementFormDefault="qualified">
    <xsd:import namespace="http://schemas.microsoft.com/office/2006/documentManagement/types"/>
    <xsd:element name="Sortierdatum" ma:index="8" ma:displayName="Sortierdatum" ma:default="[today]" ma:format="DateOnly" ma:internalName="Sortierdatum">
      <xsd:simpleType>
        <xsd:restriction base="dms:DateTime"/>
      </xsd:simpleType>
    </xsd:element>
    <xsd:element name="Benutzer" ma:index="9" nillable="true" ma:displayName="Benutzer" ma:internalName="Benutzer">
      <xsd:simpleType>
        <xsd:restriction base="dms:Note"/>
      </xsd:simpleType>
    </xsd:element>
    <xsd:element name="Benutzergruppen" ma:index="10" nillable="true" ma:displayName="Benutzergruppen" ma:internalName="Benutzergruppe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7C9462A-9D28-4936-B511-85B93A5FB5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37A7B-3D17-4FB3-AB8F-0AE407864DB9}">
  <ds:schemaRefs>
    <ds:schemaRef ds:uri="http://schemas.microsoft.com/office/2006/documentManagement/types"/>
    <ds:schemaRef ds:uri="867c1321-7b53-4a41-9772-a3717cf65c2a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BCEA4DA-C829-4637-BD93-90F744D1D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7c1321-7b53-4a41-9772-a3717cf65c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Bildschirmpräsentation (16:9)</PresentationFormat>
  <Paragraphs>129</Paragraphs>
  <Slides>34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01 Motiv MuM</vt:lpstr>
      <vt:lpstr>02 Motiv Maschinenbau</vt:lpstr>
      <vt:lpstr>03 Motiv Architektur</vt:lpstr>
      <vt:lpstr>04 Motiv Infrastruktur</vt:lpstr>
      <vt:lpstr>1_04 Motiv Bauleitplanung</vt:lpstr>
      <vt:lpstr>05 Motiv Elektrotechnik</vt:lpstr>
      <vt:lpstr>06 Motiv Anlagenbau</vt:lpstr>
      <vt:lpstr>07 Motiv Industriedesign</vt:lpstr>
      <vt:lpstr>08 Motiv Datenmanagement</vt:lpstr>
      <vt:lpstr>09 Motiv CAD allgemein</vt:lpstr>
      <vt:lpstr>Motiv Inhalt</vt:lpstr>
      <vt:lpstr>XPlanung im Online-Geoinformationssystem</vt:lpstr>
      <vt:lpstr>Ihr Ansprechpartner</vt:lpstr>
      <vt:lpstr>Überblick</vt:lpstr>
      <vt:lpstr>Eine XPlanGML … und nun?</vt:lpstr>
      <vt:lpstr>Eine XPlanGML … und nun?</vt:lpstr>
      <vt:lpstr>MapServer als Kartenrenderer</vt:lpstr>
      <vt:lpstr>MapServer als Kartenrenderer</vt:lpstr>
      <vt:lpstr>MapServer als Kartenrenderer</vt:lpstr>
      <vt:lpstr>MapServer als Kartenrenderer</vt:lpstr>
      <vt:lpstr>MapServer als Kartenrenderer</vt:lpstr>
      <vt:lpstr>MapServer als Kartenrenderer</vt:lpstr>
      <vt:lpstr>MapServer als Kartenrenderer</vt:lpstr>
      <vt:lpstr>MapServer als Kartenrenderer</vt:lpstr>
      <vt:lpstr>MapServer als Kartenrenderer</vt:lpstr>
      <vt:lpstr>MapServer als Kartenrenderer</vt:lpstr>
      <vt:lpstr>MapServer als Informationsdienst</vt:lpstr>
      <vt:lpstr>MapServer als Informationsdienst</vt:lpstr>
      <vt:lpstr>MapServer als Informationsdienst</vt:lpstr>
      <vt:lpstr>MapServer als Informationsdienst</vt:lpstr>
      <vt:lpstr>Mapbender als Geoportal</vt:lpstr>
      <vt:lpstr>Mapbender als Geoportal</vt:lpstr>
      <vt:lpstr>PowerPoint-Präsentation</vt:lpstr>
      <vt:lpstr>PowerPoint-Präsentation</vt:lpstr>
      <vt:lpstr>Mehrwert von Auskunftsdiensten</vt:lpstr>
      <vt:lpstr>Arbeitsablauf zur Veröffentlichung</vt:lpstr>
      <vt:lpstr>Arbeitsablauf zur Veröffentlichung</vt:lpstr>
      <vt:lpstr>Arbeitsablauf zur Veröffentlichung</vt:lpstr>
      <vt:lpstr>Arbeitsablauf zur Veröffentlichung</vt:lpstr>
      <vt:lpstr>Arbeitsablauf zur Veröffentlichung</vt:lpstr>
      <vt:lpstr>Arbeitsablauf zur Veröffentlichung</vt:lpstr>
      <vt:lpstr>Bereitstellung in der DMZ</vt:lpstr>
      <vt:lpstr>Wir unterstützen Sie gern!</vt:lpstr>
      <vt:lpstr>Weiterführende Informationen</vt:lpstr>
      <vt:lpstr>Vielen Dank für Ihre Aufmerksamkeit!</vt:lpstr>
    </vt:vector>
  </TitlesOfParts>
  <Company>Mensch und Maschine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 PowerPoint Vorlage (16:9)</dc:title>
  <dc:creator>fred.tomke@mum.de</dc:creator>
  <cp:keywords>XPlanGML</cp:keywords>
  <cp:lastModifiedBy>Fred Tomke</cp:lastModifiedBy>
  <cp:revision>324</cp:revision>
  <cp:lastPrinted>2013-04-26T15:09:29Z</cp:lastPrinted>
  <dcterms:created xsi:type="dcterms:W3CDTF">2013-03-22T12:49:53Z</dcterms:created>
  <dcterms:modified xsi:type="dcterms:W3CDTF">2018-06-14T19:47:07Z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0x0101001B5766143EDDE540AB6F80D0879ABF04</vt:lpwstr>
  </property>
</Properties>
</file>